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40"/>
  </p:notesMasterIdLst>
  <p:sldIdLst>
    <p:sldId id="331" r:id="rId4"/>
    <p:sldId id="259" r:id="rId5"/>
    <p:sldId id="260" r:id="rId6"/>
    <p:sldId id="261" r:id="rId7"/>
    <p:sldId id="262" r:id="rId8"/>
    <p:sldId id="263" r:id="rId9"/>
    <p:sldId id="264" r:id="rId10"/>
    <p:sldId id="325" r:id="rId11"/>
    <p:sldId id="265" r:id="rId12"/>
    <p:sldId id="266" r:id="rId13"/>
    <p:sldId id="267" r:id="rId14"/>
    <p:sldId id="268" r:id="rId15"/>
    <p:sldId id="269" r:id="rId16"/>
    <p:sldId id="326" r:id="rId17"/>
    <p:sldId id="270" r:id="rId18"/>
    <p:sldId id="328" r:id="rId19"/>
    <p:sldId id="27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29" r:id="rId37"/>
    <p:sldId id="330" r:id="rId38"/>
    <p:sldId id="33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3245" autoAdjust="0"/>
  </p:normalViewPr>
  <p:slideViewPr>
    <p:cSldViewPr showGuides="1">
      <p:cViewPr>
        <p:scale>
          <a:sx n="84" d="100"/>
          <a:sy n="84"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1" dirty="0">
                <a:solidFill>
                  <a:srgbClr val="FF0000"/>
                </a:solidFill>
                <a:latin typeface="Arial" panose="020B0604020202020204" pitchFamily="34" charset="0"/>
                <a:cs typeface="Arial" panose="020B0604020202020204" pitchFamily="34" charset="0"/>
              </a:rPr>
              <a:t>Total = 802 deaths</a:t>
            </a:r>
          </a:p>
        </c:rich>
      </c:tx>
      <c:layout>
        <c:manualLayout>
          <c:xMode val="edge"/>
          <c:yMode val="edge"/>
          <c:x val="1.303795405952368E-3"/>
          <c:y val="7.520741299428943E-2"/>
        </c:manualLayout>
      </c:layout>
      <c:overlay val="1"/>
    </c:title>
    <c:autoTitleDeleted val="0"/>
    <c:plotArea>
      <c:layout>
        <c:manualLayout>
          <c:layoutTarget val="inner"/>
          <c:xMode val="edge"/>
          <c:yMode val="edge"/>
          <c:x val="0.27682100742191917"/>
          <c:y val="0.17119985001874768"/>
          <c:w val="0.51776237116701329"/>
          <c:h val="0.75815204349456744"/>
        </c:manualLayout>
      </c:layout>
      <c:pieChart>
        <c:varyColors val="1"/>
        <c:ser>
          <c:idx val="0"/>
          <c:order val="0"/>
          <c:tx>
            <c:strRef>
              <c:f>Sheet1!$A$2</c:f>
              <c:strCache>
                <c:ptCount val="1"/>
              </c:strCache>
            </c:strRef>
          </c:tx>
          <c:spPr>
            <a:solidFill>
              <a:schemeClr val="accent1"/>
            </a:solidFill>
            <a:ln w="25383">
              <a:noFill/>
            </a:ln>
          </c:spPr>
          <c:dPt>
            <c:idx val="0"/>
            <c:bubble3D val="0"/>
            <c:spPr>
              <a:solidFill>
                <a:srgbClr val="FF0000"/>
              </a:solidFill>
              <a:ln w="25383">
                <a:noFill/>
              </a:ln>
            </c:spPr>
          </c:dPt>
          <c:dPt>
            <c:idx val="1"/>
            <c:bubble3D val="0"/>
            <c:spPr>
              <a:solidFill>
                <a:srgbClr val="0000FF"/>
              </a:solidFill>
              <a:ln w="25383">
                <a:noFill/>
              </a:ln>
            </c:spPr>
          </c:dPt>
          <c:dPt>
            <c:idx val="2"/>
            <c:bubble3D val="0"/>
            <c:spPr>
              <a:solidFill>
                <a:srgbClr val="00CCFF"/>
              </a:solidFill>
              <a:ln w="25383">
                <a:noFill/>
              </a:ln>
            </c:spPr>
          </c:dPt>
          <c:dPt>
            <c:idx val="3"/>
            <c:bubble3D val="0"/>
            <c:spPr>
              <a:solidFill>
                <a:srgbClr val="FF9900"/>
              </a:solidFill>
              <a:ln w="25383">
                <a:noFill/>
              </a:ln>
            </c:spPr>
          </c:dPt>
          <c:dPt>
            <c:idx val="4"/>
            <c:bubble3D val="0"/>
            <c:spPr>
              <a:solidFill>
                <a:srgbClr val="FFFF00"/>
              </a:solidFill>
              <a:ln w="25383">
                <a:noFill/>
              </a:ln>
            </c:spPr>
          </c:dPt>
          <c:dLbls>
            <c:dLbl>
              <c:idx val="0"/>
              <c:layout/>
              <c:tx>
                <c:rich>
                  <a:bodyPr/>
                  <a:lstStyle/>
                  <a:p>
                    <a:pPr algn="l">
                      <a:defRPr/>
                    </a:pPr>
                    <a:r>
                      <a:rPr lang="en-US" sz="2400" b="1" dirty="0" smtClean="0">
                        <a:latin typeface="Arial" pitchFamily="34" charset="0"/>
                        <a:cs typeface="Arial" pitchFamily="34" charset="0"/>
                      </a:rPr>
                      <a:t>  Falls (33.3%)</a:t>
                    </a:r>
                    <a:endParaRPr lang="en-US" sz="2400" b="1" dirty="0">
                      <a:latin typeface="Arial" pitchFamily="34" charset="0"/>
                      <a:cs typeface="Arial" pitchFamily="34" charset="0"/>
                    </a:endParaRPr>
                  </a:p>
                </c:rich>
              </c:tx>
              <c:spPr>
                <a:noFill/>
                <a:ln w="25383">
                  <a:noFill/>
                </a:ln>
              </c:spPr>
              <c:dLblPos val="outEnd"/>
              <c:showLegendKey val="0"/>
              <c:showVal val="0"/>
              <c:showCatName val="0"/>
              <c:showSerName val="0"/>
              <c:showPercent val="0"/>
              <c:showBubbleSize val="0"/>
            </c:dLbl>
            <c:dLbl>
              <c:idx val="1"/>
              <c:delete val="1"/>
            </c:dLbl>
            <c:dLbl>
              <c:idx val="2"/>
              <c:delete val="1"/>
            </c:dLbl>
            <c:dLbl>
              <c:idx val="3"/>
              <c:delete val="1"/>
            </c:dLbl>
            <c:dLbl>
              <c:idx val="4"/>
              <c:layout>
                <c:manualLayout>
                  <c:x val="1.4109383992103149E-2"/>
                  <c:y val="-4.1951991772822394E-3"/>
                </c:manualLayout>
              </c:layout>
              <c:tx>
                <c:rich>
                  <a:bodyPr/>
                  <a:lstStyle/>
                  <a:p>
                    <a:pPr algn="l">
                      <a:defRPr/>
                    </a:pPr>
                    <a:r>
                      <a:rPr lang="en-US" sz="1600" dirty="0"/>
                      <a:t>Other (7.4%)</a:t>
                    </a:r>
                  </a:p>
                </c:rich>
              </c:tx>
              <c:spPr>
                <a:noFill/>
                <a:ln w="25383">
                  <a:noFill/>
                </a:ln>
              </c:spPr>
              <c:dLblPos val="bestFit"/>
              <c:showLegendKey val="0"/>
              <c:showVal val="0"/>
              <c:showCatName val="0"/>
              <c:showSerName val="0"/>
              <c:showPercent val="0"/>
              <c:showBubbleSize val="0"/>
            </c:dLbl>
            <c:numFmt formatCode="0.0%" sourceLinked="0"/>
            <c:spPr>
              <a:noFill/>
              <a:ln w="25383">
                <a:noFill/>
              </a:ln>
            </c:spPr>
            <c:txPr>
              <a:bodyPr/>
              <a:lstStyle/>
              <a:p>
                <a:pPr algn="l">
                  <a:defRPr/>
                </a:pPr>
                <a:endParaRPr lang="en-US"/>
              </a:p>
            </c:txPr>
            <c:dLblPos val="outEnd"/>
            <c:showLegendKey val="0"/>
            <c:showVal val="0"/>
            <c:showCatName val="1"/>
            <c:showSerName val="0"/>
            <c:showPercent val="1"/>
            <c:showBubbleSize val="0"/>
            <c:separator> </c:separator>
            <c:showLeaderLines val="0"/>
          </c:dLbls>
          <c:cat>
            <c:strRef>
              <c:f>Sheet1!$B$1:$F$1</c:f>
              <c:strCache>
                <c:ptCount val="5"/>
                <c:pt idx="0">
                  <c:v>Falls</c:v>
                </c:pt>
                <c:pt idx="1">
                  <c:v>Transportation</c:v>
                </c:pt>
                <c:pt idx="2">
                  <c:v>Contact w/ objects</c:v>
                </c:pt>
                <c:pt idx="3">
                  <c:v>Exposure</c:v>
                </c:pt>
                <c:pt idx="4">
                  <c:v>Other</c:v>
                </c:pt>
              </c:strCache>
            </c:strRef>
          </c:cat>
          <c:val>
            <c:numRef>
              <c:f>Sheet1!$B$2:$F$2</c:f>
              <c:numCache>
                <c:formatCode>0.0%</c:formatCode>
                <c:ptCount val="5"/>
                <c:pt idx="0">
                  <c:v>0.33300000000000102</c:v>
                </c:pt>
                <c:pt idx="1">
                  <c:v>0.26059850374064936</c:v>
                </c:pt>
                <c:pt idx="2">
                  <c:v>0.17581047381546214</c:v>
                </c:pt>
                <c:pt idx="3">
                  <c:v>0.15710723192020004</c:v>
                </c:pt>
                <c:pt idx="4">
                  <c:v>7.3566084788029923E-2</c:v>
                </c:pt>
              </c:numCache>
            </c:numRef>
          </c:val>
        </c:ser>
        <c:dLbls>
          <c:showLegendKey val="0"/>
          <c:showVal val="0"/>
          <c:showCatName val="1"/>
          <c:showSerName val="0"/>
          <c:showPercent val="1"/>
          <c:showBubbleSize val="0"/>
          <c:showLeaderLines val="0"/>
        </c:dLbls>
        <c:firstSliceAng val="0"/>
      </c:pieChart>
      <c:spPr>
        <a:noFill/>
        <a:ln w="25393">
          <a:noFill/>
        </a:ln>
      </c:spPr>
    </c:plotArea>
    <c:plotVisOnly val="1"/>
    <c:dispBlanksAs val="zero"/>
    <c:showDLblsOverMax val="0"/>
  </c:chart>
  <c:spPr>
    <a:noFill/>
    <a:ln>
      <a:noFill/>
    </a:ln>
  </c:spPr>
  <c:txPr>
    <a:bodyPr/>
    <a:lstStyle/>
    <a:p>
      <a:pPr>
        <a:defRPr sz="1800" b="0"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88510557801996"/>
          <c:y val="0.24398942017490677"/>
          <c:w val="0.41365893452507635"/>
          <c:h val="0.62347230743433568"/>
        </c:manualLayout>
      </c:layout>
      <c:pieChart>
        <c:varyColors val="1"/>
        <c:ser>
          <c:idx val="0"/>
          <c:order val="0"/>
          <c:tx>
            <c:strRef>
              <c:f>Sheet1!$A$2</c:f>
              <c:strCache>
                <c:ptCount val="1"/>
              </c:strCache>
            </c:strRef>
          </c:tx>
          <c:spPr>
            <a:ln w="25390">
              <a:noFill/>
            </a:ln>
          </c:spPr>
          <c:dPt>
            <c:idx val="0"/>
            <c:bubble3D val="0"/>
            <c:spPr>
              <a:solidFill>
                <a:srgbClr val="FF0000"/>
              </a:solidFill>
              <a:ln w="25390">
                <a:noFill/>
              </a:ln>
            </c:spPr>
          </c:dPt>
          <c:dPt>
            <c:idx val="1"/>
            <c:bubble3D val="0"/>
            <c:spPr>
              <a:solidFill>
                <a:srgbClr val="0000FF"/>
              </a:solidFill>
              <a:ln w="25390">
                <a:noFill/>
              </a:ln>
            </c:spPr>
          </c:dPt>
          <c:dPt>
            <c:idx val="2"/>
            <c:bubble3D val="0"/>
            <c:spPr>
              <a:solidFill>
                <a:srgbClr val="00CCFF"/>
              </a:solidFill>
              <a:ln w="25390">
                <a:noFill/>
              </a:ln>
            </c:spPr>
          </c:dPt>
          <c:dPt>
            <c:idx val="3"/>
            <c:bubble3D val="0"/>
            <c:spPr>
              <a:solidFill>
                <a:srgbClr val="FF9900"/>
              </a:solidFill>
              <a:ln w="25390">
                <a:noFill/>
              </a:ln>
            </c:spPr>
          </c:dPt>
          <c:dPt>
            <c:idx val="4"/>
            <c:bubble3D val="0"/>
            <c:spPr>
              <a:solidFill>
                <a:srgbClr val="FFFF00"/>
              </a:solidFill>
              <a:ln w="25390">
                <a:noFill/>
              </a:ln>
            </c:spPr>
          </c:dPt>
          <c:dPt>
            <c:idx val="5"/>
            <c:bubble3D val="0"/>
            <c:spPr>
              <a:solidFill>
                <a:srgbClr val="800080"/>
              </a:solidFill>
              <a:ln w="25390">
                <a:noFill/>
              </a:ln>
            </c:spPr>
          </c:dPt>
          <c:dPt>
            <c:idx val="6"/>
            <c:bubble3D val="0"/>
            <c:spPr>
              <a:solidFill>
                <a:srgbClr val="339966"/>
              </a:solidFill>
              <a:ln w="25390">
                <a:noFill/>
              </a:ln>
            </c:spPr>
          </c:dPt>
          <c:dPt>
            <c:idx val="7"/>
            <c:bubble3D val="0"/>
            <c:spPr>
              <a:solidFill>
                <a:schemeClr val="tx1"/>
              </a:solidFill>
              <a:ln w="25390">
                <a:noFill/>
              </a:ln>
            </c:spPr>
          </c:dPt>
          <c:dLbls>
            <c:dLbl>
              <c:idx val="0"/>
              <c:delete val="1"/>
            </c:dLbl>
            <c:dLbl>
              <c:idx val="1"/>
              <c:delete val="1"/>
            </c:dLbl>
            <c:dLbl>
              <c:idx val="2"/>
              <c:delete val="1"/>
            </c:dLbl>
            <c:dLbl>
              <c:idx val="3"/>
              <c:delete val="1"/>
            </c:dLbl>
            <c:dLbl>
              <c:idx val="4"/>
              <c:delete val="1"/>
            </c:dLbl>
            <c:dLbl>
              <c:idx val="5"/>
              <c:delete val="1"/>
            </c:dLbl>
            <c:dLbl>
              <c:idx val="6"/>
              <c:delete val="1"/>
            </c:dLbl>
            <c:dLbl>
              <c:idx val="7"/>
              <c:layout>
                <c:manualLayout>
                  <c:x val="6.8099595658650799E-2"/>
                  <c:y val="-2.4343072082167638E-2"/>
                </c:manualLayout>
              </c:layout>
              <c:tx>
                <c:rich>
                  <a:bodyPr/>
                  <a:lstStyle/>
                  <a:p>
                    <a:pPr>
                      <a:defRPr sz="1600">
                        <a:solidFill>
                          <a:schemeClr val="bg1"/>
                        </a:solidFill>
                      </a:defRPr>
                    </a:pPr>
                    <a:r>
                      <a:rPr lang="en-US" sz="1800" dirty="0" smtClean="0">
                        <a:solidFill>
                          <a:schemeClr val="bg1"/>
                        </a:solidFill>
                      </a:rPr>
                      <a:t>O</a:t>
                    </a:r>
                    <a:r>
                      <a:rPr lang="en-US" sz="1800" dirty="0" smtClean="0"/>
                      <a:t>ther (6.1%)</a:t>
                    </a:r>
                    <a:endParaRPr lang="en-US" sz="1800" dirty="0"/>
                  </a:p>
                </c:rich>
              </c:tx>
              <c:spPr/>
              <c:showLegendKey val="0"/>
              <c:showVal val="0"/>
              <c:showCatName val="1"/>
              <c:showSerName val="0"/>
              <c:showPercent val="1"/>
              <c:showBubbleSize val="0"/>
            </c:dLbl>
            <c:txPr>
              <a:bodyPr/>
              <a:lstStyle/>
              <a:p>
                <a:pPr>
                  <a:defRPr sz="1400">
                    <a:solidFill>
                      <a:schemeClr val="bg1"/>
                    </a:solidFill>
                  </a:defRPr>
                </a:pPr>
                <a:endParaRPr lang="en-US"/>
              </a:p>
            </c:txPr>
            <c:showLegendKey val="0"/>
            <c:showVal val="0"/>
            <c:showCatName val="1"/>
            <c:showSerName val="0"/>
            <c:showPercent val="1"/>
            <c:showBubbleSize val="0"/>
            <c:showLeaderLines val="0"/>
          </c:dLbls>
          <c:cat>
            <c:strRef>
              <c:f>Sheet1!$B$1:$I$1</c:f>
              <c:strCache>
                <c:ptCount val="8"/>
                <c:pt idx="0">
                  <c:v>From roof</c:v>
                </c:pt>
                <c:pt idx="1">
                  <c:v>From ladder</c:v>
                </c:pt>
                <c:pt idx="2">
                  <c:v>From scaffold, staging</c:v>
                </c:pt>
                <c:pt idx="3">
                  <c:v>From nonmoving vehicle</c:v>
                </c:pt>
                <c:pt idx="4">
                  <c:v>From girder, struct. steel</c:v>
                </c:pt>
                <c:pt idx="5">
                  <c:v>Fall to lower level, n.e.c.</c:v>
                </c:pt>
                <c:pt idx="6">
                  <c:v>From floor/dock/ground level</c:v>
                </c:pt>
                <c:pt idx="7">
                  <c:v>Other</c:v>
                </c:pt>
              </c:strCache>
            </c:strRef>
          </c:cat>
          <c:val>
            <c:numRef>
              <c:f>Sheet1!$B$2:$I$2</c:f>
              <c:numCache>
                <c:formatCode>0.00%</c:formatCode>
                <c:ptCount val="8"/>
                <c:pt idx="0">
                  <c:v>0.30980000000000141</c:v>
                </c:pt>
                <c:pt idx="1">
                  <c:v>0.23569999999999999</c:v>
                </c:pt>
                <c:pt idx="2">
                  <c:v>0.14590000000000056</c:v>
                </c:pt>
                <c:pt idx="3">
                  <c:v>7.070000000000011E-2</c:v>
                </c:pt>
                <c:pt idx="4">
                  <c:v>6.730000000000011E-2</c:v>
                </c:pt>
                <c:pt idx="5">
                  <c:v>6.0600000000000022E-2</c:v>
                </c:pt>
                <c:pt idx="6">
                  <c:v>4.9300000000000191E-2</c:v>
                </c:pt>
                <c:pt idx="7">
                  <c:v>6.0500000000000033E-2</c:v>
                </c:pt>
              </c:numCache>
            </c:numRef>
          </c:val>
        </c:ser>
        <c:dLbls>
          <c:showLegendKey val="0"/>
          <c:showVal val="0"/>
          <c:showCatName val="1"/>
          <c:showSerName val="0"/>
          <c:showPercent val="1"/>
          <c:showBubbleSize val="0"/>
          <c:separator> </c:separator>
          <c:showLeaderLines val="0"/>
        </c:dLbls>
        <c:firstSliceAng val="0"/>
      </c:pieChart>
      <c:spPr>
        <a:noFill/>
        <a:ln w="25390">
          <a:noFill/>
        </a:ln>
      </c:spPr>
    </c:plotArea>
    <c:plotVisOnly val="1"/>
    <c:dispBlanksAs val="zero"/>
    <c:showDLblsOverMax val="0"/>
  </c:chart>
  <c:spPr>
    <a:noFill/>
    <a:ln>
      <a:noFill/>
    </a:ln>
  </c:spPr>
  <c:txPr>
    <a:bodyPr/>
    <a:lstStyle/>
    <a:p>
      <a:pPr>
        <a:defRPr sz="1849" b="0"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51096952575957"/>
          <c:y val="0.23531312946346841"/>
          <c:w val="0.4365028550820515"/>
          <c:h val="0.66490551181102364"/>
        </c:manualLayout>
      </c:layout>
      <c:pieChart>
        <c:varyColors val="1"/>
        <c:ser>
          <c:idx val="0"/>
          <c:order val="0"/>
          <c:tx>
            <c:strRef>
              <c:f>Sheet1!$A$2</c:f>
              <c:strCache>
                <c:ptCount val="1"/>
              </c:strCache>
            </c:strRef>
          </c:tx>
          <c:spPr>
            <a:solidFill>
              <a:schemeClr val="accent1"/>
            </a:solidFill>
            <a:ln w="25400">
              <a:noFill/>
            </a:ln>
          </c:spPr>
          <c:dPt>
            <c:idx val="0"/>
            <c:bubble3D val="0"/>
            <c:spPr>
              <a:solidFill>
                <a:srgbClr val="FF0000"/>
              </a:solidFill>
              <a:ln w="25400">
                <a:noFill/>
              </a:ln>
            </c:spPr>
          </c:dPt>
          <c:dPt>
            <c:idx val="1"/>
            <c:bubble3D val="0"/>
            <c:spPr>
              <a:solidFill>
                <a:srgbClr val="0000FF"/>
              </a:solidFill>
              <a:ln w="25400">
                <a:noFill/>
              </a:ln>
            </c:spPr>
          </c:dPt>
          <c:dPt>
            <c:idx val="2"/>
            <c:bubble3D val="0"/>
            <c:spPr>
              <a:solidFill>
                <a:srgbClr val="00CCFF"/>
              </a:solidFill>
              <a:ln w="25400">
                <a:noFill/>
              </a:ln>
            </c:spPr>
          </c:dPt>
          <c:dPt>
            <c:idx val="3"/>
            <c:bubble3D val="0"/>
            <c:spPr>
              <a:solidFill>
                <a:srgbClr val="FF9900"/>
              </a:solidFill>
              <a:ln w="25400">
                <a:noFill/>
              </a:ln>
            </c:spPr>
          </c:dPt>
          <c:dPt>
            <c:idx val="4"/>
            <c:bubble3D val="0"/>
            <c:spPr>
              <a:solidFill>
                <a:srgbClr val="FFFF00"/>
              </a:solidFill>
              <a:ln w="25400">
                <a:noFill/>
              </a:ln>
            </c:spPr>
          </c:dPt>
          <c:dPt>
            <c:idx val="5"/>
            <c:bubble3D val="0"/>
            <c:spPr>
              <a:solidFill>
                <a:srgbClr val="800080"/>
              </a:solidFill>
              <a:ln w="25400">
                <a:noFill/>
              </a:ln>
            </c:spPr>
          </c:dPt>
          <c:dLbls>
            <c:delete val="1"/>
          </c:dLbls>
          <c:cat>
            <c:strRef>
              <c:f>Sheet1!$B$1:$G$1</c:f>
              <c:strCache>
                <c:ptCount val="6"/>
                <c:pt idx="0">
                  <c:v>On same level</c:v>
                </c:pt>
                <c:pt idx="1">
                  <c:v>From ladder</c:v>
                </c:pt>
                <c:pt idx="2">
                  <c:v>From roof</c:v>
                </c:pt>
                <c:pt idx="3">
                  <c:v>From nonmoving vehicle</c:v>
                </c:pt>
                <c:pt idx="4">
                  <c:v>From scaffold</c:v>
                </c:pt>
                <c:pt idx="5">
                  <c:v>Other</c:v>
                </c:pt>
              </c:strCache>
            </c:strRef>
          </c:cat>
          <c:val>
            <c:numRef>
              <c:f>Sheet1!$B$2:$G$2</c:f>
              <c:numCache>
                <c:formatCode>0.0%</c:formatCode>
                <c:ptCount val="6"/>
                <c:pt idx="0">
                  <c:v>0.39500000000000013</c:v>
                </c:pt>
                <c:pt idx="1">
                  <c:v>0.22900000000000001</c:v>
                </c:pt>
                <c:pt idx="2">
                  <c:v>7.3000000000000009E-2</c:v>
                </c:pt>
                <c:pt idx="3">
                  <c:v>5.7000000000000016E-2</c:v>
                </c:pt>
                <c:pt idx="4">
                  <c:v>3.5999999999999997E-2</c:v>
                </c:pt>
                <c:pt idx="5">
                  <c:v>0.20900000000000005</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noFill/>
    <a:ln>
      <a:noFill/>
    </a:ln>
  </c:spPr>
  <c:txPr>
    <a:bodyPr/>
    <a:lstStyle/>
    <a:p>
      <a:pPr>
        <a:defRPr sz="1850"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i="0" u="none" strike="noStrike" baseline="0">
                <a:solidFill>
                  <a:srgbClr val="000000"/>
                </a:solidFill>
                <a:latin typeface="+mn-lt"/>
                <a:ea typeface="Arial"/>
                <a:cs typeface="Arial"/>
              </a:defRPr>
            </a:pPr>
            <a:r>
              <a:rPr lang="en-US" sz="2000" b="1" dirty="0" smtClean="0">
                <a:solidFill>
                  <a:srgbClr val="FF0000"/>
                </a:solidFill>
                <a:latin typeface="+mn-lt"/>
              </a:rPr>
              <a:t>Total = 521 deaths</a:t>
            </a:r>
            <a:endParaRPr lang="en-US" sz="2000" b="1" dirty="0">
              <a:solidFill>
                <a:srgbClr val="FF0000"/>
              </a:solidFill>
              <a:latin typeface="+mn-lt"/>
            </a:endParaRPr>
          </a:p>
        </c:rich>
      </c:tx>
      <c:layout>
        <c:manualLayout>
          <c:xMode val="edge"/>
          <c:yMode val="edge"/>
          <c:x val="0.69228752187331388"/>
          <c:y val="0.13196586923249473"/>
        </c:manualLayout>
      </c:layout>
      <c:overlay val="0"/>
      <c:spPr>
        <a:noFill/>
        <a:ln w="15943">
          <a:noFill/>
        </a:ln>
      </c:spPr>
    </c:title>
    <c:autoTitleDeleted val="0"/>
    <c:plotArea>
      <c:layout>
        <c:manualLayout>
          <c:layoutTarget val="inner"/>
          <c:xMode val="edge"/>
          <c:yMode val="edge"/>
          <c:x val="0.10801393728223124"/>
          <c:y val="0.19249592169657423"/>
          <c:w val="0.57607433217190063"/>
          <c:h val="0.80913539967373571"/>
        </c:manualLayout>
      </c:layout>
      <c:pieChart>
        <c:varyColors val="1"/>
        <c:ser>
          <c:idx val="0"/>
          <c:order val="0"/>
          <c:tx>
            <c:strRef>
              <c:f>Sheet1!$A$2</c:f>
              <c:strCache>
                <c:ptCount val="1"/>
                <c:pt idx="0">
                  <c:v>Hispanic </c:v>
                </c:pt>
              </c:strCache>
            </c:strRef>
          </c:tx>
          <c:spPr>
            <a:ln w="15943">
              <a:noFill/>
            </a:ln>
          </c:spPr>
          <c:dPt>
            <c:idx val="0"/>
            <c:bubble3D val="0"/>
            <c:spPr>
              <a:solidFill>
                <a:srgbClr val="FF0000"/>
              </a:solidFill>
              <a:ln w="15943">
                <a:noFill/>
              </a:ln>
            </c:spPr>
          </c:dPt>
          <c:dPt>
            <c:idx val="1"/>
            <c:bubble3D val="0"/>
            <c:spPr>
              <a:solidFill>
                <a:srgbClr val="0000FF"/>
              </a:solidFill>
              <a:ln w="15943">
                <a:noFill/>
              </a:ln>
            </c:spPr>
          </c:dPt>
          <c:dPt>
            <c:idx val="2"/>
            <c:bubble3D val="0"/>
            <c:spPr>
              <a:solidFill>
                <a:srgbClr val="00CCFF"/>
              </a:solidFill>
              <a:ln w="15943">
                <a:noFill/>
              </a:ln>
            </c:spPr>
          </c:dPt>
          <c:dPt>
            <c:idx val="3"/>
            <c:bubble3D val="0"/>
            <c:spPr>
              <a:solidFill>
                <a:srgbClr val="FF9900"/>
              </a:solidFill>
              <a:ln w="15943">
                <a:noFill/>
              </a:ln>
            </c:spPr>
          </c:dPt>
          <c:dPt>
            <c:idx val="4"/>
            <c:bubble3D val="0"/>
            <c:spPr>
              <a:solidFill>
                <a:srgbClr val="FFFF00"/>
              </a:solidFill>
              <a:ln w="15943">
                <a:noFill/>
              </a:ln>
            </c:spPr>
          </c:dPt>
          <c:dPt>
            <c:idx val="5"/>
            <c:bubble3D val="0"/>
            <c:spPr>
              <a:solidFill>
                <a:srgbClr val="800080"/>
              </a:solidFill>
              <a:ln w="15943">
                <a:noFill/>
              </a:ln>
            </c:spPr>
          </c:dPt>
          <c:dPt>
            <c:idx val="6"/>
            <c:bubble3D val="0"/>
            <c:spPr>
              <a:solidFill>
                <a:srgbClr val="339966"/>
              </a:solidFill>
              <a:ln w="15943">
                <a:noFill/>
              </a:ln>
            </c:spPr>
          </c:dPt>
          <c:dPt>
            <c:idx val="7"/>
            <c:bubble3D val="0"/>
            <c:spPr>
              <a:solidFill>
                <a:srgbClr val="000000"/>
              </a:solidFill>
              <a:ln w="15943">
                <a:noFill/>
              </a:ln>
            </c:spPr>
          </c:dPt>
          <c:dPt>
            <c:idx val="8"/>
            <c:bubble3D val="0"/>
            <c:spPr>
              <a:solidFill>
                <a:srgbClr val="993300"/>
              </a:solidFill>
              <a:ln w="15943">
                <a:noFill/>
              </a:ln>
            </c:spPr>
          </c:dPt>
          <c:dPt>
            <c:idx val="9"/>
            <c:bubble3D val="0"/>
            <c:spPr>
              <a:solidFill>
                <a:srgbClr val="969696"/>
              </a:solidFill>
              <a:ln w="15943">
                <a:noFill/>
              </a:ln>
            </c:spPr>
          </c:dPt>
          <c:dPt>
            <c:idx val="10"/>
            <c:bubble3D val="0"/>
            <c:spPr>
              <a:solidFill>
                <a:srgbClr val="FFFFFF"/>
              </a:solidFill>
              <a:ln w="7971">
                <a:solidFill>
                  <a:srgbClr val="000000"/>
                </a:solidFill>
                <a:prstDash val="solid"/>
              </a:ln>
            </c:spPr>
          </c:dPt>
          <c:dPt>
            <c:idx val="11"/>
            <c:bubble3D val="0"/>
            <c:spPr>
              <a:solidFill>
                <a:srgbClr val="008080"/>
              </a:solidFill>
              <a:ln w="15943">
                <a:noFill/>
              </a:ln>
            </c:spPr>
          </c:dPt>
          <c:dPt>
            <c:idx val="12"/>
            <c:bubble3D val="0"/>
            <c:spPr>
              <a:solidFill>
                <a:srgbClr val="FF0000"/>
              </a:solidFill>
              <a:ln w="15943">
                <a:noFill/>
              </a:ln>
            </c:spPr>
          </c:dPt>
          <c:dPt>
            <c:idx val="13"/>
            <c:bubble3D val="0"/>
            <c:spPr>
              <a:solidFill>
                <a:srgbClr val="0000FF"/>
              </a:solidFill>
              <a:ln w="15943">
                <a:noFill/>
              </a:ln>
            </c:spPr>
          </c:dPt>
          <c:dPt>
            <c:idx val="14"/>
            <c:bubble3D val="0"/>
            <c:spPr>
              <a:solidFill>
                <a:srgbClr val="00CCFF"/>
              </a:solidFill>
              <a:ln w="15943">
                <a:noFill/>
              </a:ln>
            </c:spPr>
          </c:dPt>
          <c:dPt>
            <c:idx val="15"/>
            <c:bubble3D val="0"/>
            <c:spPr>
              <a:solidFill>
                <a:srgbClr val="FF9900"/>
              </a:solidFill>
              <a:ln w="15943">
                <a:noFill/>
              </a:ln>
            </c:spPr>
          </c:dPt>
          <c:dPt>
            <c:idx val="16"/>
            <c:bubble3D val="0"/>
            <c:spPr>
              <a:solidFill>
                <a:srgbClr val="FFFF00"/>
              </a:solidFill>
              <a:ln w="15943">
                <a:noFill/>
              </a:ln>
            </c:spPr>
          </c:dPt>
          <c:dPt>
            <c:idx val="17"/>
            <c:bubble3D val="0"/>
            <c:spPr>
              <a:solidFill>
                <a:srgbClr val="800080"/>
              </a:solidFill>
              <a:ln w="15943">
                <a:noFill/>
              </a:ln>
            </c:spPr>
          </c:dPt>
          <c:dLbls>
            <c:dLbl>
              <c:idx val="0"/>
              <c:layout>
                <c:manualLayout>
                  <c:x val="-1.257861635220117E-2"/>
                  <c:y val="-0.18461538461538582"/>
                </c:manualLayout>
              </c:layout>
              <c:dLblPos val="bestFit"/>
              <c:showLegendKey val="0"/>
              <c:showVal val="1"/>
              <c:showCatName val="0"/>
              <c:showSerName val="0"/>
              <c:showPercent val="0"/>
              <c:showBubbleSize val="0"/>
            </c:dLbl>
            <c:spPr>
              <a:noFill/>
              <a:ln w="15943">
                <a:noFill/>
              </a:ln>
            </c:spPr>
            <c:txPr>
              <a:bodyPr/>
              <a:lstStyle/>
              <a:p>
                <a:pPr>
                  <a:defRPr sz="1800" b="0" i="0" u="none" strike="noStrike" baseline="0">
                    <a:solidFill>
                      <a:srgbClr val="000000"/>
                    </a:solidFill>
                    <a:latin typeface="+mn-lt"/>
                    <a:ea typeface="Arial"/>
                    <a:cs typeface="Arial"/>
                  </a:defRPr>
                </a:pPr>
                <a:endParaRPr lang="en-US"/>
              </a:p>
            </c:txPr>
            <c:dLblPos val="outEnd"/>
            <c:showLegendKey val="0"/>
            <c:showVal val="1"/>
            <c:showCatName val="0"/>
            <c:showSerName val="0"/>
            <c:showPercent val="0"/>
            <c:showBubbleSize val="0"/>
            <c:showLeaderLines val="0"/>
          </c:dLbls>
          <c:cat>
            <c:strRef>
              <c:f>Sheet1!$B$1:$F$1</c:f>
              <c:strCache>
                <c:ptCount val="5"/>
                <c:pt idx="0">
                  <c:v>  1-10 employees </c:v>
                </c:pt>
                <c:pt idx="1">
                  <c:v>  11-19 employees</c:v>
                </c:pt>
                <c:pt idx="2">
                  <c:v>  20-49 employees</c:v>
                </c:pt>
                <c:pt idx="3">
                  <c:v>  50-99 employees</c:v>
                </c:pt>
                <c:pt idx="4">
                  <c:v>  100+ employees</c:v>
                </c:pt>
              </c:strCache>
            </c:strRef>
          </c:cat>
          <c:val>
            <c:numRef>
              <c:f>Sheet1!$B$2:$F$2</c:f>
              <c:numCache>
                <c:formatCode>0.0%</c:formatCode>
                <c:ptCount val="5"/>
                <c:pt idx="0">
                  <c:v>0.54700000000000004</c:v>
                </c:pt>
                <c:pt idx="1">
                  <c:v>8.8000000000000064E-2</c:v>
                </c:pt>
                <c:pt idx="2">
                  <c:v>0.15900000000000092</c:v>
                </c:pt>
                <c:pt idx="3">
                  <c:v>8.1000000000000003E-2</c:v>
                </c:pt>
                <c:pt idx="4">
                  <c:v>0.125</c:v>
                </c:pt>
              </c:numCache>
            </c:numRef>
          </c:val>
        </c:ser>
        <c:ser>
          <c:idx val="1"/>
          <c:order val="1"/>
          <c:tx>
            <c:strRef>
              <c:f>Sheet1!$A$4</c:f>
              <c:strCache>
                <c:ptCount val="1"/>
              </c:strCache>
            </c:strRef>
          </c:tx>
          <c:spPr>
            <a:solidFill>
              <a:srgbClr val="FFCC00"/>
            </a:solidFill>
            <a:ln w="7971">
              <a:solidFill>
                <a:srgbClr val="000000"/>
              </a:solidFill>
              <a:prstDash val="solid"/>
            </a:ln>
          </c:spPr>
          <c:dPt>
            <c:idx val="0"/>
            <c:bubble3D val="0"/>
            <c:spPr>
              <a:solidFill>
                <a:srgbClr val="0088E4"/>
              </a:solidFill>
              <a:ln w="7971">
                <a:solidFill>
                  <a:srgbClr val="000000"/>
                </a:solidFill>
                <a:prstDash val="solid"/>
              </a:ln>
            </c:spPr>
          </c:dPt>
          <c:dPt>
            <c:idx val="2"/>
            <c:bubble3D val="0"/>
            <c:spPr>
              <a:solidFill>
                <a:srgbClr val="FF6600"/>
              </a:solidFill>
              <a:ln w="7971">
                <a:solidFill>
                  <a:srgbClr val="000000"/>
                </a:solidFill>
                <a:prstDash val="solid"/>
              </a:ln>
            </c:spPr>
          </c:dPt>
          <c:dPt>
            <c:idx val="3"/>
            <c:bubble3D val="0"/>
            <c:spPr>
              <a:solidFill>
                <a:srgbClr val="777777"/>
              </a:solidFill>
              <a:ln w="7971">
                <a:solidFill>
                  <a:srgbClr val="000000"/>
                </a:solidFill>
                <a:prstDash val="solid"/>
              </a:ln>
            </c:spPr>
          </c:dPt>
          <c:dPt>
            <c:idx val="4"/>
            <c:bubble3D val="0"/>
            <c:spPr>
              <a:solidFill>
                <a:srgbClr val="B2B2B2"/>
              </a:solidFill>
              <a:ln w="7971">
                <a:solidFill>
                  <a:srgbClr val="000000"/>
                </a:solidFill>
                <a:prstDash val="solid"/>
              </a:ln>
            </c:spPr>
          </c:dPt>
          <c:dLbls>
            <c:numFmt formatCode="0%" sourceLinked="0"/>
            <c:spPr>
              <a:noFill/>
              <a:ln w="15943">
                <a:noFill/>
              </a:ln>
            </c:spPr>
            <c:txPr>
              <a:bodyPr/>
              <a:lstStyle/>
              <a:p>
                <a:pPr>
                  <a:defRPr sz="659" b="0" i="0" u="none" strike="noStrike" baseline="0">
                    <a:solidFill>
                      <a:srgbClr val="000000"/>
                    </a:solidFill>
                    <a:latin typeface="Times New Roman"/>
                    <a:ea typeface="Times New Roman"/>
                    <a:cs typeface="Times New Roman"/>
                  </a:defRPr>
                </a:pPr>
                <a:endParaRPr lang="en-US"/>
              </a:p>
            </c:txPr>
            <c:showLegendKey val="0"/>
            <c:showVal val="0"/>
            <c:showCatName val="1"/>
            <c:showSerName val="0"/>
            <c:showPercent val="1"/>
            <c:showBubbleSize val="0"/>
            <c:showLeaderLines val="0"/>
          </c:dLbls>
          <c:cat>
            <c:strRef>
              <c:f>Sheet1!$B$1:$F$1</c:f>
              <c:strCache>
                <c:ptCount val="5"/>
                <c:pt idx="0">
                  <c:v>  1-10 employees </c:v>
                </c:pt>
                <c:pt idx="1">
                  <c:v>  11-19 employees</c:v>
                </c:pt>
                <c:pt idx="2">
                  <c:v>  20-49 employees</c:v>
                </c:pt>
                <c:pt idx="3">
                  <c:v>  50-99 employees</c:v>
                </c:pt>
                <c:pt idx="4">
                  <c:v>  100+ employees</c:v>
                </c:pt>
              </c:strCache>
            </c:strRef>
          </c:cat>
          <c:val>
            <c:numRef>
              <c:f>Sheet1!$B$4:$F$4</c:f>
              <c:numCache>
                <c:formatCode>General</c:formatCode>
                <c:ptCount val="5"/>
              </c:numCache>
            </c:numRef>
          </c:val>
        </c:ser>
        <c:ser>
          <c:idx val="2"/>
          <c:order val="2"/>
          <c:tx>
            <c:strRef>
              <c:f>Sheet1!$A$5</c:f>
              <c:strCache>
                <c:ptCount val="1"/>
              </c:strCache>
            </c:strRef>
          </c:tx>
          <c:spPr>
            <a:solidFill>
              <a:srgbClr val="FF6600"/>
            </a:solidFill>
            <a:ln w="7971">
              <a:solidFill>
                <a:srgbClr val="000000"/>
              </a:solidFill>
              <a:prstDash val="solid"/>
            </a:ln>
          </c:spPr>
          <c:dPt>
            <c:idx val="0"/>
            <c:bubble3D val="0"/>
            <c:spPr>
              <a:solidFill>
                <a:srgbClr val="0088E4"/>
              </a:solidFill>
              <a:ln w="7971">
                <a:solidFill>
                  <a:srgbClr val="000000"/>
                </a:solidFill>
                <a:prstDash val="solid"/>
              </a:ln>
            </c:spPr>
          </c:dPt>
          <c:dPt>
            <c:idx val="1"/>
            <c:bubble3D val="0"/>
            <c:spPr>
              <a:solidFill>
                <a:srgbClr val="FFCC00"/>
              </a:solidFill>
              <a:ln w="7971">
                <a:solidFill>
                  <a:srgbClr val="000000"/>
                </a:solidFill>
                <a:prstDash val="solid"/>
              </a:ln>
            </c:spPr>
          </c:dPt>
          <c:dPt>
            <c:idx val="3"/>
            <c:bubble3D val="0"/>
            <c:spPr>
              <a:solidFill>
                <a:srgbClr val="777777"/>
              </a:solidFill>
              <a:ln w="7971">
                <a:solidFill>
                  <a:srgbClr val="000000"/>
                </a:solidFill>
                <a:prstDash val="solid"/>
              </a:ln>
            </c:spPr>
          </c:dPt>
          <c:dPt>
            <c:idx val="4"/>
            <c:bubble3D val="0"/>
            <c:spPr>
              <a:solidFill>
                <a:srgbClr val="B2B2B2"/>
              </a:solidFill>
              <a:ln w="7971">
                <a:solidFill>
                  <a:srgbClr val="000000"/>
                </a:solidFill>
                <a:prstDash val="solid"/>
              </a:ln>
            </c:spPr>
          </c:dPt>
          <c:dLbls>
            <c:numFmt formatCode="0%" sourceLinked="0"/>
            <c:spPr>
              <a:noFill/>
              <a:ln w="15943">
                <a:noFill/>
              </a:ln>
            </c:spPr>
            <c:txPr>
              <a:bodyPr/>
              <a:lstStyle/>
              <a:p>
                <a:pPr>
                  <a:defRPr sz="659" b="0" i="0" u="none" strike="noStrike" baseline="0">
                    <a:solidFill>
                      <a:srgbClr val="000000"/>
                    </a:solidFill>
                    <a:latin typeface="Times New Roman"/>
                    <a:ea typeface="Times New Roman"/>
                    <a:cs typeface="Times New Roman"/>
                  </a:defRPr>
                </a:pPr>
                <a:endParaRPr lang="en-US"/>
              </a:p>
            </c:txPr>
            <c:showLegendKey val="0"/>
            <c:showVal val="0"/>
            <c:showCatName val="1"/>
            <c:showSerName val="0"/>
            <c:showPercent val="1"/>
            <c:showBubbleSize val="0"/>
            <c:showLeaderLines val="0"/>
          </c:dLbls>
          <c:cat>
            <c:strRef>
              <c:f>Sheet1!$B$1:$F$1</c:f>
              <c:strCache>
                <c:ptCount val="5"/>
                <c:pt idx="0">
                  <c:v>  1-10 employees </c:v>
                </c:pt>
                <c:pt idx="1">
                  <c:v>  11-19 employees</c:v>
                </c:pt>
                <c:pt idx="2">
                  <c:v>  20-49 employees</c:v>
                </c:pt>
                <c:pt idx="3">
                  <c:v>  50-99 employees</c:v>
                </c:pt>
                <c:pt idx="4">
                  <c:v>  100+ employees</c:v>
                </c:pt>
              </c:strCache>
            </c:strRef>
          </c:cat>
          <c:val>
            <c:numRef>
              <c:f>Sheet1!$B$5:$F$5</c:f>
              <c:numCache>
                <c:formatCode>General</c:formatCode>
                <c:ptCount val="5"/>
              </c:numCache>
            </c:numRef>
          </c:val>
        </c:ser>
        <c:ser>
          <c:idx val="3"/>
          <c:order val="3"/>
          <c:tx>
            <c:strRef>
              <c:f>Sheet1!$A$6</c:f>
              <c:strCache>
                <c:ptCount val="1"/>
              </c:strCache>
            </c:strRef>
          </c:tx>
          <c:spPr>
            <a:solidFill>
              <a:srgbClr val="777777"/>
            </a:solidFill>
            <a:ln w="7971">
              <a:solidFill>
                <a:srgbClr val="000000"/>
              </a:solidFill>
              <a:prstDash val="solid"/>
            </a:ln>
          </c:spPr>
          <c:dPt>
            <c:idx val="0"/>
            <c:bubble3D val="0"/>
            <c:spPr>
              <a:solidFill>
                <a:srgbClr val="0088E4"/>
              </a:solidFill>
              <a:ln w="7971">
                <a:solidFill>
                  <a:srgbClr val="000000"/>
                </a:solidFill>
                <a:prstDash val="solid"/>
              </a:ln>
            </c:spPr>
          </c:dPt>
          <c:dPt>
            <c:idx val="1"/>
            <c:bubble3D val="0"/>
            <c:spPr>
              <a:solidFill>
                <a:srgbClr val="FFCC00"/>
              </a:solidFill>
              <a:ln w="7971">
                <a:solidFill>
                  <a:srgbClr val="000000"/>
                </a:solidFill>
                <a:prstDash val="solid"/>
              </a:ln>
            </c:spPr>
          </c:dPt>
          <c:dPt>
            <c:idx val="2"/>
            <c:bubble3D val="0"/>
            <c:spPr>
              <a:solidFill>
                <a:srgbClr val="FF6600"/>
              </a:solidFill>
              <a:ln w="7971">
                <a:solidFill>
                  <a:srgbClr val="000000"/>
                </a:solidFill>
                <a:prstDash val="solid"/>
              </a:ln>
            </c:spPr>
          </c:dPt>
          <c:dPt>
            <c:idx val="4"/>
            <c:bubble3D val="0"/>
            <c:spPr>
              <a:solidFill>
                <a:srgbClr val="B2B2B2"/>
              </a:solidFill>
              <a:ln w="7971">
                <a:solidFill>
                  <a:srgbClr val="000000"/>
                </a:solidFill>
                <a:prstDash val="solid"/>
              </a:ln>
            </c:spPr>
          </c:dPt>
          <c:dLbls>
            <c:numFmt formatCode="0%" sourceLinked="0"/>
            <c:spPr>
              <a:noFill/>
              <a:ln w="15943">
                <a:noFill/>
              </a:ln>
            </c:spPr>
            <c:txPr>
              <a:bodyPr/>
              <a:lstStyle/>
              <a:p>
                <a:pPr>
                  <a:defRPr sz="659" b="0" i="0" u="none" strike="noStrike" baseline="0">
                    <a:solidFill>
                      <a:srgbClr val="000000"/>
                    </a:solidFill>
                    <a:latin typeface="Times New Roman"/>
                    <a:ea typeface="Times New Roman"/>
                    <a:cs typeface="Times New Roman"/>
                  </a:defRPr>
                </a:pPr>
                <a:endParaRPr lang="en-US"/>
              </a:p>
            </c:txPr>
            <c:showLegendKey val="0"/>
            <c:showVal val="0"/>
            <c:showCatName val="1"/>
            <c:showSerName val="0"/>
            <c:showPercent val="1"/>
            <c:showBubbleSize val="0"/>
            <c:showLeaderLines val="0"/>
          </c:dLbls>
          <c:cat>
            <c:strRef>
              <c:f>Sheet1!$B$1:$F$1</c:f>
              <c:strCache>
                <c:ptCount val="5"/>
                <c:pt idx="0">
                  <c:v>  1-10 employees </c:v>
                </c:pt>
                <c:pt idx="1">
                  <c:v>  11-19 employees</c:v>
                </c:pt>
                <c:pt idx="2">
                  <c:v>  20-49 employees</c:v>
                </c:pt>
                <c:pt idx="3">
                  <c:v>  50-99 employees</c:v>
                </c:pt>
                <c:pt idx="4">
                  <c:v>  100+ employees</c:v>
                </c:pt>
              </c:strCache>
            </c:strRef>
          </c:cat>
          <c:val>
            <c:numRef>
              <c:f>Sheet1!$B$6:$F$6</c:f>
              <c:numCache>
                <c:formatCode>General</c:formatCode>
                <c:ptCount val="5"/>
              </c:numCache>
            </c:numRef>
          </c:val>
        </c:ser>
        <c:ser>
          <c:idx val="4"/>
          <c:order val="4"/>
          <c:tx>
            <c:strRef>
              <c:f>Sheet1!$A$7</c:f>
              <c:strCache>
                <c:ptCount val="1"/>
              </c:strCache>
            </c:strRef>
          </c:tx>
          <c:spPr>
            <a:solidFill>
              <a:srgbClr val="B2B2B2"/>
            </a:solidFill>
            <a:ln w="7971">
              <a:solidFill>
                <a:srgbClr val="000000"/>
              </a:solidFill>
              <a:prstDash val="solid"/>
            </a:ln>
          </c:spPr>
          <c:dPt>
            <c:idx val="0"/>
            <c:bubble3D val="0"/>
            <c:spPr>
              <a:solidFill>
                <a:srgbClr val="0088E4"/>
              </a:solidFill>
              <a:ln w="7971">
                <a:solidFill>
                  <a:srgbClr val="000000"/>
                </a:solidFill>
                <a:prstDash val="solid"/>
              </a:ln>
            </c:spPr>
          </c:dPt>
          <c:dPt>
            <c:idx val="1"/>
            <c:bubble3D val="0"/>
            <c:spPr>
              <a:solidFill>
                <a:srgbClr val="FFCC00"/>
              </a:solidFill>
              <a:ln w="7971">
                <a:solidFill>
                  <a:srgbClr val="000000"/>
                </a:solidFill>
                <a:prstDash val="solid"/>
              </a:ln>
            </c:spPr>
          </c:dPt>
          <c:dPt>
            <c:idx val="2"/>
            <c:bubble3D val="0"/>
            <c:spPr>
              <a:solidFill>
                <a:srgbClr val="FF6600"/>
              </a:solidFill>
              <a:ln w="7971">
                <a:solidFill>
                  <a:srgbClr val="000000"/>
                </a:solidFill>
                <a:prstDash val="solid"/>
              </a:ln>
            </c:spPr>
          </c:dPt>
          <c:dPt>
            <c:idx val="3"/>
            <c:bubble3D val="0"/>
            <c:spPr>
              <a:solidFill>
                <a:srgbClr val="777777"/>
              </a:solidFill>
              <a:ln w="7971">
                <a:solidFill>
                  <a:srgbClr val="000000"/>
                </a:solidFill>
                <a:prstDash val="solid"/>
              </a:ln>
            </c:spPr>
          </c:dPt>
          <c:dLbls>
            <c:numFmt formatCode="0%" sourceLinked="0"/>
            <c:spPr>
              <a:noFill/>
              <a:ln w="15943">
                <a:noFill/>
              </a:ln>
            </c:spPr>
            <c:txPr>
              <a:bodyPr/>
              <a:lstStyle/>
              <a:p>
                <a:pPr>
                  <a:defRPr sz="659" b="0" i="0" u="none" strike="noStrike" baseline="0">
                    <a:solidFill>
                      <a:srgbClr val="000000"/>
                    </a:solidFill>
                    <a:latin typeface="Times New Roman"/>
                    <a:ea typeface="Times New Roman"/>
                    <a:cs typeface="Times New Roman"/>
                  </a:defRPr>
                </a:pPr>
                <a:endParaRPr lang="en-US"/>
              </a:p>
            </c:txPr>
            <c:showLegendKey val="0"/>
            <c:showVal val="0"/>
            <c:showCatName val="1"/>
            <c:showSerName val="0"/>
            <c:showPercent val="1"/>
            <c:showBubbleSize val="0"/>
            <c:showLeaderLines val="0"/>
          </c:dLbls>
          <c:cat>
            <c:strRef>
              <c:f>Sheet1!$B$1:$F$1</c:f>
              <c:strCache>
                <c:ptCount val="5"/>
                <c:pt idx="0">
                  <c:v>  1-10 employees </c:v>
                </c:pt>
                <c:pt idx="1">
                  <c:v>  11-19 employees</c:v>
                </c:pt>
                <c:pt idx="2">
                  <c:v>  20-49 employees</c:v>
                </c:pt>
                <c:pt idx="3">
                  <c:v>  50-99 employees</c:v>
                </c:pt>
                <c:pt idx="4">
                  <c:v>  100+ employees</c:v>
                </c:pt>
              </c:strCache>
            </c:strRef>
          </c:cat>
          <c:val>
            <c:numRef>
              <c:f>Sheet1!$B$7:$F$7</c:f>
              <c:numCache>
                <c:formatCode>General</c:formatCode>
                <c:ptCount val="5"/>
              </c:numCache>
            </c:numRef>
          </c:val>
        </c:ser>
        <c:dLbls>
          <c:showLegendKey val="0"/>
          <c:showVal val="0"/>
          <c:showCatName val="1"/>
          <c:showSerName val="0"/>
          <c:showPercent val="1"/>
          <c:showBubbleSize val="0"/>
          <c:showLeaderLines val="0"/>
        </c:dLbls>
        <c:firstSliceAng val="0"/>
      </c:pieChart>
      <c:spPr>
        <a:noFill/>
        <a:ln w="15943">
          <a:noFill/>
        </a:ln>
      </c:spPr>
    </c:plotArea>
    <c:legend>
      <c:legendPos val="r"/>
      <c:layout>
        <c:manualLayout>
          <c:xMode val="edge"/>
          <c:yMode val="edge"/>
          <c:x val="0.73444696181845159"/>
          <c:y val="0.18622572178477689"/>
          <c:w val="0.26555303818154774"/>
          <c:h val="0.7564312537855935"/>
        </c:manualLayout>
      </c:layout>
      <c:overlay val="0"/>
      <c:spPr>
        <a:solidFill>
          <a:srgbClr val="FFFFFF"/>
        </a:solidFill>
        <a:ln w="15943">
          <a:noFill/>
        </a:ln>
      </c:spPr>
      <c:txPr>
        <a:bodyPr/>
        <a:lstStyle/>
        <a:p>
          <a:pPr>
            <a:defRPr sz="1800" b="0" i="0" u="none" strike="noStrike" baseline="0">
              <a:solidFill>
                <a:srgbClr val="000000"/>
              </a:solidFill>
              <a:latin typeface="+mn-lt"/>
              <a:ea typeface="Arial"/>
              <a:cs typeface="Arial"/>
            </a:defRPr>
          </a:pPr>
          <a:endParaRPr lang="en-US"/>
        </a:p>
      </c:txPr>
    </c:legend>
    <c:plotVisOnly val="1"/>
    <c:dispBlanksAs val="zero"/>
    <c:showDLblsOverMax val="0"/>
  </c:chart>
  <c:spPr>
    <a:noFill/>
    <a:ln>
      <a:noFill/>
    </a:ln>
  </c:spPr>
  <c:txPr>
    <a:bodyPr/>
    <a:lstStyle/>
    <a:p>
      <a:pPr>
        <a:defRPr sz="753"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0.45095</cdr:x>
      <cdr:y>0.10887</cdr:y>
    </cdr:from>
    <cdr:to>
      <cdr:x>0.73022</cdr:x>
      <cdr:y>0.18257</cdr:y>
    </cdr:to>
    <cdr:sp macro="" textlink="">
      <cdr:nvSpPr>
        <cdr:cNvPr id="3" name="Text Box 4"/>
        <cdr:cNvSpPr txBox="1">
          <a:spLocks xmlns:a="http://schemas.openxmlformats.org/drawingml/2006/main" noChangeArrowheads="1"/>
        </cdr:cNvSpPr>
      </cdr:nvSpPr>
      <cdr:spPr bwMode="auto">
        <a:xfrm xmlns:a="http://schemas.openxmlformats.org/drawingml/2006/main">
          <a:off x="3886200" y="591050"/>
          <a:ext cx="2406710" cy="400106"/>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lIns="91429" tIns="45714" rIns="91429" bIns="45714">
          <a:spAutoFit/>
        </a:bodyPr>
        <a:lstStyle xmlns:a="http://schemas.openxmlformats.org/drawingml/2006/main">
          <a:defPPr>
            <a:defRPr lang="en-US"/>
          </a:defPPr>
          <a:lvl1pPr algn="l" rtl="0" eaLnBrk="0" fontAlgn="base" hangingPunct="0">
            <a:spcBef>
              <a:spcPct val="0"/>
            </a:spcBef>
            <a:spcAft>
              <a:spcPct val="0"/>
            </a:spcAft>
            <a:defRPr sz="1600" kern="1200">
              <a:solidFill>
                <a:srgbClr val="000000"/>
              </a:solidFill>
              <a:latin typeface="Times New Roman" pitchFamily="18" charset="0"/>
            </a:defRPr>
          </a:lvl1pPr>
          <a:lvl2pPr marL="457200" algn="l" rtl="0" eaLnBrk="0" fontAlgn="base" hangingPunct="0">
            <a:spcBef>
              <a:spcPct val="0"/>
            </a:spcBef>
            <a:spcAft>
              <a:spcPct val="0"/>
            </a:spcAft>
            <a:defRPr sz="1600" kern="1200">
              <a:solidFill>
                <a:srgbClr val="000000"/>
              </a:solidFill>
              <a:latin typeface="Times New Roman" pitchFamily="18" charset="0"/>
            </a:defRPr>
          </a:lvl2pPr>
          <a:lvl3pPr marL="914400" algn="l" rtl="0" eaLnBrk="0" fontAlgn="base" hangingPunct="0">
            <a:spcBef>
              <a:spcPct val="0"/>
            </a:spcBef>
            <a:spcAft>
              <a:spcPct val="0"/>
            </a:spcAft>
            <a:defRPr sz="1600" kern="1200">
              <a:solidFill>
                <a:srgbClr val="000000"/>
              </a:solidFill>
              <a:latin typeface="Times New Roman" pitchFamily="18" charset="0"/>
            </a:defRPr>
          </a:lvl3pPr>
          <a:lvl4pPr marL="1371600" algn="l" rtl="0" eaLnBrk="0" fontAlgn="base" hangingPunct="0">
            <a:spcBef>
              <a:spcPct val="0"/>
            </a:spcBef>
            <a:spcAft>
              <a:spcPct val="0"/>
            </a:spcAft>
            <a:defRPr sz="1600" kern="1200">
              <a:solidFill>
                <a:srgbClr val="000000"/>
              </a:solidFill>
              <a:latin typeface="Times New Roman" pitchFamily="18" charset="0"/>
            </a:defRPr>
          </a:lvl4pPr>
          <a:lvl5pPr marL="1828800" algn="l" rtl="0" eaLnBrk="0" fontAlgn="base" hangingPunct="0">
            <a:spcBef>
              <a:spcPct val="0"/>
            </a:spcBef>
            <a:spcAft>
              <a:spcPct val="0"/>
            </a:spcAft>
            <a:defRPr sz="1600" kern="1200">
              <a:solidFill>
                <a:srgbClr val="000000"/>
              </a:solidFill>
              <a:latin typeface="Times New Roman" pitchFamily="18" charset="0"/>
            </a:defRPr>
          </a:lvl5pPr>
          <a:lvl6pPr marL="2286000" algn="l" defTabSz="914400" rtl="0" eaLnBrk="1" latinLnBrk="0" hangingPunct="1">
            <a:defRPr sz="1600" kern="1200">
              <a:solidFill>
                <a:srgbClr val="000000"/>
              </a:solidFill>
              <a:latin typeface="Times New Roman" pitchFamily="18" charset="0"/>
            </a:defRPr>
          </a:lvl6pPr>
          <a:lvl7pPr marL="2743200" algn="l" defTabSz="914400" rtl="0" eaLnBrk="1" latinLnBrk="0" hangingPunct="1">
            <a:defRPr sz="1600" kern="1200">
              <a:solidFill>
                <a:srgbClr val="000000"/>
              </a:solidFill>
              <a:latin typeface="Times New Roman" pitchFamily="18" charset="0"/>
            </a:defRPr>
          </a:lvl7pPr>
          <a:lvl8pPr marL="3200400" algn="l" defTabSz="914400" rtl="0" eaLnBrk="1" latinLnBrk="0" hangingPunct="1">
            <a:defRPr sz="1600" kern="1200">
              <a:solidFill>
                <a:srgbClr val="000000"/>
              </a:solidFill>
              <a:latin typeface="Times New Roman" pitchFamily="18" charset="0"/>
            </a:defRPr>
          </a:lvl8pPr>
          <a:lvl9pPr marL="3657600" algn="l" defTabSz="914400" rtl="0" eaLnBrk="1" latinLnBrk="0" hangingPunct="1">
            <a:defRPr sz="1600" kern="1200">
              <a:solidFill>
                <a:srgbClr val="000000"/>
              </a:solidFill>
              <a:latin typeface="Times New Roman" pitchFamily="18" charset="0"/>
            </a:defRPr>
          </a:lvl9pPr>
        </a:lstStyle>
        <a:p xmlns:a="http://schemas.openxmlformats.org/drawingml/2006/main">
          <a:pPr>
            <a:spcBef>
              <a:spcPct val="50000"/>
            </a:spcBef>
          </a:pPr>
          <a:r>
            <a:rPr lang="en-US" sz="2000" b="1" dirty="0" smtClean="0">
              <a:solidFill>
                <a:srgbClr val="FF0000"/>
              </a:solidFill>
              <a:latin typeface="Arial" panose="020B0604020202020204" pitchFamily="34" charset="0"/>
              <a:cs typeface="Arial" panose="020B0604020202020204" pitchFamily="34" charset="0"/>
            </a:rPr>
            <a:t>Total = 891</a:t>
          </a:r>
          <a:r>
            <a:rPr lang="en-US" sz="2000" b="1" dirty="0" smtClean="0">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deaths</a:t>
          </a:r>
          <a:endParaRPr lang="en-US" sz="2000" b="1" dirty="0">
            <a:solidFill>
              <a:srgbClr val="FF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0.43718</cdr:y>
    </cdr:from>
    <cdr:to>
      <cdr:x>0.40976</cdr:x>
      <cdr:y>0.50897</cdr:y>
    </cdr:to>
    <cdr:sp macro="" textlink="">
      <cdr:nvSpPr>
        <cdr:cNvPr id="4" name="TextBox 3"/>
        <cdr:cNvSpPr txBox="1"/>
      </cdr:nvSpPr>
      <cdr:spPr>
        <a:xfrm xmlns:a="http://schemas.openxmlformats.org/drawingml/2006/main">
          <a:off x="-72572" y="2373402"/>
          <a:ext cx="3352832" cy="3897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r>
            <a:rPr lang="en-US" sz="1800" b="0" dirty="0" smtClean="0">
              <a:cs typeface="Times New Roman" pitchFamily="18" charset="0"/>
            </a:rPr>
            <a:t>From girder, </a:t>
          </a:r>
          <a:r>
            <a:rPr lang="en-US" sz="1800" b="0" dirty="0" err="1" smtClean="0">
              <a:cs typeface="Times New Roman" pitchFamily="18" charset="0"/>
            </a:rPr>
            <a:t>struct</a:t>
          </a:r>
          <a:r>
            <a:rPr lang="en-US" sz="1800" b="0" dirty="0" smtClean="0">
              <a:cs typeface="Times New Roman" pitchFamily="18" charset="0"/>
            </a:rPr>
            <a:t>. steel (6.7%)</a:t>
          </a:r>
        </a:p>
        <a:p xmlns:a="http://schemas.openxmlformats.org/drawingml/2006/main">
          <a:endParaRPr lang="en-US" sz="1800" b="0" dirty="0"/>
        </a:p>
      </cdr:txBody>
    </cdr:sp>
  </cdr:relSizeAnchor>
  <cdr:relSizeAnchor xmlns:cdr="http://schemas.openxmlformats.org/drawingml/2006/chartDrawing">
    <cdr:from>
      <cdr:x>0.73874</cdr:x>
      <cdr:y>0.29873</cdr:y>
    </cdr:from>
    <cdr:to>
      <cdr:x>1</cdr:x>
      <cdr:y>0.41306</cdr:y>
    </cdr:to>
    <cdr:sp macro="" textlink="">
      <cdr:nvSpPr>
        <cdr:cNvPr id="5" name="TextBox 4"/>
        <cdr:cNvSpPr txBox="1"/>
      </cdr:nvSpPr>
      <cdr:spPr>
        <a:xfrm xmlns:a="http://schemas.openxmlformats.org/drawingml/2006/main">
          <a:off x="6044687" y="1621759"/>
          <a:ext cx="2137742" cy="6206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000" b="1" dirty="0" smtClean="0">
              <a:latin typeface="Arial" pitchFamily="34" charset="0"/>
              <a:cs typeface="Arial" pitchFamily="34" charset="0"/>
            </a:rPr>
            <a:t>Roof (31.0%)</a:t>
          </a:r>
        </a:p>
      </cdr:txBody>
    </cdr:sp>
  </cdr:relSizeAnchor>
  <cdr:relSizeAnchor xmlns:cdr="http://schemas.openxmlformats.org/drawingml/2006/chartDrawing">
    <cdr:from>
      <cdr:x>0.7027</cdr:x>
      <cdr:y>0.78755</cdr:y>
    </cdr:from>
    <cdr:to>
      <cdr:x>1</cdr:x>
      <cdr:y>0.85934</cdr:y>
    </cdr:to>
    <cdr:sp macro="" textlink="">
      <cdr:nvSpPr>
        <cdr:cNvPr id="6" name="TextBox 5"/>
        <cdr:cNvSpPr txBox="1"/>
      </cdr:nvSpPr>
      <cdr:spPr>
        <a:xfrm xmlns:a="http://schemas.openxmlformats.org/drawingml/2006/main">
          <a:off x="5749793" y="4275488"/>
          <a:ext cx="2432636" cy="3897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800" b="1" dirty="0" smtClean="0">
              <a:latin typeface="Arial" pitchFamily="34" charset="0"/>
              <a:cs typeface="Arial" pitchFamily="34" charset="0"/>
            </a:rPr>
            <a:t>Ladder (23.6%)</a:t>
          </a:r>
        </a:p>
      </cdr:txBody>
    </cdr:sp>
  </cdr:relSizeAnchor>
  <cdr:relSizeAnchor xmlns:cdr="http://schemas.openxmlformats.org/drawingml/2006/chartDrawing">
    <cdr:from>
      <cdr:x>0.00843</cdr:x>
      <cdr:y>0.78755</cdr:y>
    </cdr:from>
    <cdr:to>
      <cdr:x>0.45947</cdr:x>
      <cdr:y>0.85934</cdr:y>
    </cdr:to>
    <cdr:sp macro="" textlink="">
      <cdr:nvSpPr>
        <cdr:cNvPr id="7" name="TextBox 1"/>
        <cdr:cNvSpPr txBox="1"/>
      </cdr:nvSpPr>
      <cdr:spPr>
        <a:xfrm xmlns:a="http://schemas.openxmlformats.org/drawingml/2006/main">
          <a:off x="68944" y="4275488"/>
          <a:ext cx="3690638" cy="3897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pPr algn="ctr" rtl="0">
            <a:defRPr sz="1600" b="1" i="0" u="none" strike="noStrike" kern="1200" baseline="0">
              <a:solidFill>
                <a:srgbClr val="000000"/>
              </a:solidFill>
              <a:latin typeface="Times New Roman"/>
              <a:ea typeface="Times New Roman"/>
              <a:cs typeface="Times New Roman"/>
            </a:defRPr>
          </a:pPr>
          <a:r>
            <a:rPr lang="en-US" sz="1800" dirty="0" smtClean="0">
              <a:latin typeface="Arial" pitchFamily="34" charset="0"/>
              <a:cs typeface="Arial" pitchFamily="34" charset="0"/>
            </a:rPr>
            <a:t>Scaffold, staging (14.6%)</a:t>
          </a:r>
          <a:endParaRPr lang="en-US" sz="1800" dirty="0">
            <a:latin typeface="Arial" pitchFamily="34" charset="0"/>
            <a:cs typeface="Arial" pitchFamily="34" charset="0"/>
          </a:endParaRPr>
        </a:p>
      </cdr:txBody>
    </cdr:sp>
  </cdr:relSizeAnchor>
  <cdr:relSizeAnchor xmlns:cdr="http://schemas.openxmlformats.org/drawingml/2006/chartDrawing">
    <cdr:from>
      <cdr:x>0</cdr:x>
      <cdr:y>0.58923</cdr:y>
    </cdr:from>
    <cdr:to>
      <cdr:x>0.40976</cdr:x>
      <cdr:y>0.66102</cdr:y>
    </cdr:to>
    <cdr:sp macro="" textlink="">
      <cdr:nvSpPr>
        <cdr:cNvPr id="8" name="TextBox 1"/>
        <cdr:cNvSpPr txBox="1"/>
      </cdr:nvSpPr>
      <cdr:spPr>
        <a:xfrm xmlns:a="http://schemas.openxmlformats.org/drawingml/2006/main">
          <a:off x="-130629" y="3198824"/>
          <a:ext cx="3352832" cy="3897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pPr algn="l" rtl="0">
            <a:defRPr sz="1800" b="0" i="0" u="none" strike="noStrike" kern="1200" baseline="0">
              <a:solidFill>
                <a:srgbClr val="000000"/>
              </a:solidFill>
              <a:latin typeface="Times New Roman"/>
              <a:ea typeface="Times New Roman"/>
              <a:cs typeface="Times New Roman"/>
            </a:defRPr>
          </a:pPr>
          <a:r>
            <a:rPr lang="en-US" sz="1800" dirty="0" smtClean="0">
              <a:latin typeface="+mn-lt"/>
            </a:rPr>
            <a:t>F</a:t>
          </a:r>
          <a:r>
            <a:rPr lang="en-US" dirty="0" smtClean="0">
              <a:latin typeface="+mn-lt"/>
            </a:rPr>
            <a:t>rom nonmoving vehicle (7.1%)</a:t>
          </a:r>
        </a:p>
        <a:p xmlns:a="http://schemas.openxmlformats.org/drawingml/2006/main">
          <a:pPr algn="l"/>
          <a:endParaRPr lang="en-US" sz="1800" b="0" dirty="0"/>
        </a:p>
      </cdr:txBody>
    </cdr:sp>
  </cdr:relSizeAnchor>
  <cdr:relSizeAnchor xmlns:cdr="http://schemas.openxmlformats.org/drawingml/2006/chartDrawing">
    <cdr:from>
      <cdr:x>0.02703</cdr:x>
      <cdr:y>0.21726</cdr:y>
    </cdr:from>
    <cdr:to>
      <cdr:x>0.48649</cdr:x>
      <cdr:y>0.28905</cdr:y>
    </cdr:to>
    <cdr:sp macro="" textlink="">
      <cdr:nvSpPr>
        <cdr:cNvPr id="9" name="TextBox 1"/>
        <cdr:cNvSpPr txBox="1"/>
      </cdr:nvSpPr>
      <cdr:spPr>
        <a:xfrm xmlns:a="http://schemas.openxmlformats.org/drawingml/2006/main">
          <a:off x="228600" y="1219200"/>
          <a:ext cx="3886200" cy="4028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pPr algn="ctr" rtl="0">
            <a:defRPr sz="1600" b="0" i="0" u="none" strike="noStrike" kern="1200" baseline="0">
              <a:solidFill>
                <a:srgbClr val="000000"/>
              </a:solidFill>
              <a:latin typeface="Times New Roman"/>
              <a:ea typeface="Times New Roman"/>
              <a:cs typeface="Times New Roman"/>
            </a:defRPr>
          </a:pPr>
          <a:r>
            <a:rPr lang="en-US" sz="1800" dirty="0" smtClean="0">
              <a:latin typeface="+mn-lt"/>
            </a:rPr>
            <a:t>From floor, dock, ground level (4.9%)</a:t>
          </a:r>
        </a:p>
        <a:p xmlns:a="http://schemas.openxmlformats.org/drawingml/2006/main">
          <a:endParaRPr lang="en-US" sz="1800" b="0" dirty="0"/>
        </a:p>
      </cdr:txBody>
    </cdr:sp>
  </cdr:relSizeAnchor>
  <cdr:relSizeAnchor xmlns:cdr="http://schemas.openxmlformats.org/drawingml/2006/chartDrawing">
    <cdr:from>
      <cdr:x>0.01802</cdr:x>
      <cdr:y>0.29873</cdr:y>
    </cdr:from>
    <cdr:to>
      <cdr:x>0.42778</cdr:x>
      <cdr:y>0.37052</cdr:y>
    </cdr:to>
    <cdr:sp macro="" textlink="">
      <cdr:nvSpPr>
        <cdr:cNvPr id="10" name="TextBox 1"/>
        <cdr:cNvSpPr txBox="1"/>
      </cdr:nvSpPr>
      <cdr:spPr>
        <a:xfrm xmlns:a="http://schemas.openxmlformats.org/drawingml/2006/main">
          <a:off x="152400" y="1676400"/>
          <a:ext cx="3465832" cy="4028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pPr algn="ctr" rtl="0">
            <a:defRPr sz="1800" b="0" i="0" u="none" strike="noStrike" kern="1200" baseline="0">
              <a:solidFill>
                <a:srgbClr val="000000"/>
              </a:solidFill>
              <a:latin typeface="Times New Roman"/>
              <a:ea typeface="Times New Roman"/>
              <a:cs typeface="Times New Roman"/>
            </a:defRPr>
          </a:pPr>
          <a:r>
            <a:rPr lang="en-US" sz="1800" dirty="0" smtClean="0">
              <a:latin typeface="+mn-lt"/>
            </a:rPr>
            <a:t>Fall to lower level, </a:t>
          </a:r>
          <a:r>
            <a:rPr lang="en-US" sz="1800" dirty="0" err="1" smtClean="0">
              <a:latin typeface="+mn-lt"/>
            </a:rPr>
            <a:t>n.e.c</a:t>
          </a:r>
          <a:r>
            <a:rPr lang="en-US" sz="1800" dirty="0" smtClean="0">
              <a:latin typeface="+mn-lt"/>
            </a:rPr>
            <a:t>. (6.1%)</a:t>
          </a:r>
        </a:p>
        <a:p xmlns:a="http://schemas.openxmlformats.org/drawingml/2006/main">
          <a:endParaRPr lang="en-US" sz="1800" b="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0.58605</cdr:y>
    </cdr:from>
    <cdr:to>
      <cdr:x>0.38473</cdr:x>
      <cdr:y>0.65581</cdr:y>
    </cdr:to>
    <cdr:sp macro="" textlink="">
      <cdr:nvSpPr>
        <cdr:cNvPr id="3" name="Text Box 4"/>
        <cdr:cNvSpPr txBox="1">
          <a:spLocks xmlns:a="http://schemas.openxmlformats.org/drawingml/2006/main" noChangeArrowheads="1"/>
        </cdr:cNvSpPr>
      </cdr:nvSpPr>
      <cdr:spPr bwMode="auto">
        <a:xfrm xmlns:a="http://schemas.openxmlformats.org/drawingml/2006/main">
          <a:off x="0" y="3200419"/>
          <a:ext cx="3200400" cy="38098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lIns="91429" tIns="45714" rIns="91429" bIns="45714">
          <a:spAutoFit/>
        </a:bodyPr>
        <a:lstStyle xmlns:a="http://schemas.openxmlformats.org/drawingml/2006/main">
          <a:defPPr>
            <a:defRPr lang="en-US"/>
          </a:defPPr>
          <a:lvl1pPr algn="l" rtl="0" eaLnBrk="0" fontAlgn="base" hangingPunct="0">
            <a:spcBef>
              <a:spcPct val="0"/>
            </a:spcBef>
            <a:spcAft>
              <a:spcPct val="0"/>
            </a:spcAft>
            <a:defRPr sz="1600" kern="1200">
              <a:solidFill>
                <a:srgbClr val="000000"/>
              </a:solidFill>
              <a:latin typeface="Times New Roman" pitchFamily="18" charset="0"/>
            </a:defRPr>
          </a:lvl1pPr>
          <a:lvl2pPr marL="457200" algn="l" rtl="0" eaLnBrk="0" fontAlgn="base" hangingPunct="0">
            <a:spcBef>
              <a:spcPct val="0"/>
            </a:spcBef>
            <a:spcAft>
              <a:spcPct val="0"/>
            </a:spcAft>
            <a:defRPr sz="1600" kern="1200">
              <a:solidFill>
                <a:srgbClr val="000000"/>
              </a:solidFill>
              <a:latin typeface="Times New Roman" pitchFamily="18" charset="0"/>
            </a:defRPr>
          </a:lvl2pPr>
          <a:lvl3pPr marL="914400" algn="l" rtl="0" eaLnBrk="0" fontAlgn="base" hangingPunct="0">
            <a:spcBef>
              <a:spcPct val="0"/>
            </a:spcBef>
            <a:spcAft>
              <a:spcPct val="0"/>
            </a:spcAft>
            <a:defRPr sz="1600" kern="1200">
              <a:solidFill>
                <a:srgbClr val="000000"/>
              </a:solidFill>
              <a:latin typeface="Times New Roman" pitchFamily="18" charset="0"/>
            </a:defRPr>
          </a:lvl3pPr>
          <a:lvl4pPr marL="1371600" algn="l" rtl="0" eaLnBrk="0" fontAlgn="base" hangingPunct="0">
            <a:spcBef>
              <a:spcPct val="0"/>
            </a:spcBef>
            <a:spcAft>
              <a:spcPct val="0"/>
            </a:spcAft>
            <a:defRPr sz="1600" kern="1200">
              <a:solidFill>
                <a:srgbClr val="000000"/>
              </a:solidFill>
              <a:latin typeface="Times New Roman" pitchFamily="18" charset="0"/>
            </a:defRPr>
          </a:lvl4pPr>
          <a:lvl5pPr marL="1828800" algn="l" rtl="0" eaLnBrk="0" fontAlgn="base" hangingPunct="0">
            <a:spcBef>
              <a:spcPct val="0"/>
            </a:spcBef>
            <a:spcAft>
              <a:spcPct val="0"/>
            </a:spcAft>
            <a:defRPr sz="1600" kern="1200">
              <a:solidFill>
                <a:srgbClr val="000000"/>
              </a:solidFill>
              <a:latin typeface="Times New Roman" pitchFamily="18" charset="0"/>
            </a:defRPr>
          </a:lvl5pPr>
          <a:lvl6pPr marL="2286000" algn="l" defTabSz="914400" rtl="0" eaLnBrk="1" latinLnBrk="0" hangingPunct="1">
            <a:defRPr sz="1600" kern="1200">
              <a:solidFill>
                <a:srgbClr val="000000"/>
              </a:solidFill>
              <a:latin typeface="Times New Roman" pitchFamily="18" charset="0"/>
            </a:defRPr>
          </a:lvl6pPr>
          <a:lvl7pPr marL="2743200" algn="l" defTabSz="914400" rtl="0" eaLnBrk="1" latinLnBrk="0" hangingPunct="1">
            <a:defRPr sz="1600" kern="1200">
              <a:solidFill>
                <a:srgbClr val="000000"/>
              </a:solidFill>
              <a:latin typeface="Times New Roman" pitchFamily="18" charset="0"/>
            </a:defRPr>
          </a:lvl7pPr>
          <a:lvl8pPr marL="3200400" algn="l" defTabSz="914400" rtl="0" eaLnBrk="1" latinLnBrk="0" hangingPunct="1">
            <a:defRPr sz="1600" kern="1200">
              <a:solidFill>
                <a:srgbClr val="000000"/>
              </a:solidFill>
              <a:latin typeface="Times New Roman" pitchFamily="18" charset="0"/>
            </a:defRPr>
          </a:lvl8pPr>
          <a:lvl9pPr marL="3657600" algn="l" defTabSz="914400" rtl="0" eaLnBrk="1" latinLnBrk="0" hangingPunct="1">
            <a:defRPr sz="1600" kern="1200">
              <a:solidFill>
                <a:srgbClr val="000000"/>
              </a:solidFill>
              <a:latin typeface="Times New Roman" pitchFamily="18" charset="0"/>
            </a:defRPr>
          </a:lvl9pPr>
        </a:lstStyle>
        <a:p xmlns:a="http://schemas.openxmlformats.org/drawingml/2006/main">
          <a:pPr>
            <a:spcBef>
              <a:spcPct val="50000"/>
            </a:spcBef>
          </a:pPr>
          <a:r>
            <a:rPr lang="en-US" sz="1800" b="0" dirty="0"/>
            <a:t>From </a:t>
          </a:r>
          <a:r>
            <a:rPr lang="en-US" sz="1800" b="0" dirty="0" smtClean="0"/>
            <a:t>nonmoving vehicle (5.7%)</a:t>
          </a:r>
          <a:endParaRPr lang="en-US" sz="1800" b="0" dirty="0"/>
        </a:p>
      </cdr:txBody>
    </cdr:sp>
  </cdr:relSizeAnchor>
  <cdr:relSizeAnchor xmlns:cdr="http://schemas.openxmlformats.org/drawingml/2006/chartDrawing">
    <cdr:from>
      <cdr:x>0.44885</cdr:x>
      <cdr:y>0.12558</cdr:y>
    </cdr:from>
    <cdr:to>
      <cdr:x>0.76031</cdr:x>
      <cdr:y>0.19321</cdr:y>
    </cdr:to>
    <cdr:sp macro="" textlink="">
      <cdr:nvSpPr>
        <cdr:cNvPr id="4" name="Text Box 4"/>
        <cdr:cNvSpPr txBox="1">
          <a:spLocks xmlns:a="http://schemas.openxmlformats.org/drawingml/2006/main" noChangeArrowheads="1"/>
        </cdr:cNvSpPr>
      </cdr:nvSpPr>
      <cdr:spPr bwMode="auto">
        <a:xfrm xmlns:a="http://schemas.openxmlformats.org/drawingml/2006/main">
          <a:off x="3733800" y="685800"/>
          <a:ext cx="2590816" cy="36932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lIns="91429" tIns="45714" rIns="91429" bIns="45714">
          <a:spAutoFit/>
        </a:bodyPr>
        <a:lstStyle xmlns:a="http://schemas.openxmlformats.org/drawingml/2006/main">
          <a:defPPr>
            <a:defRPr lang="en-US"/>
          </a:defPPr>
          <a:lvl1pPr algn="l" rtl="0" eaLnBrk="0" fontAlgn="base" hangingPunct="0">
            <a:spcBef>
              <a:spcPct val="0"/>
            </a:spcBef>
            <a:spcAft>
              <a:spcPct val="0"/>
            </a:spcAft>
            <a:defRPr sz="1600" kern="1200">
              <a:solidFill>
                <a:srgbClr val="000000"/>
              </a:solidFill>
              <a:latin typeface="Times New Roman" pitchFamily="18" charset="0"/>
            </a:defRPr>
          </a:lvl1pPr>
          <a:lvl2pPr marL="457200" algn="l" rtl="0" eaLnBrk="0" fontAlgn="base" hangingPunct="0">
            <a:spcBef>
              <a:spcPct val="0"/>
            </a:spcBef>
            <a:spcAft>
              <a:spcPct val="0"/>
            </a:spcAft>
            <a:defRPr sz="1600" kern="1200">
              <a:solidFill>
                <a:srgbClr val="000000"/>
              </a:solidFill>
              <a:latin typeface="Times New Roman" pitchFamily="18" charset="0"/>
            </a:defRPr>
          </a:lvl2pPr>
          <a:lvl3pPr marL="914400" algn="l" rtl="0" eaLnBrk="0" fontAlgn="base" hangingPunct="0">
            <a:spcBef>
              <a:spcPct val="0"/>
            </a:spcBef>
            <a:spcAft>
              <a:spcPct val="0"/>
            </a:spcAft>
            <a:defRPr sz="1600" kern="1200">
              <a:solidFill>
                <a:srgbClr val="000000"/>
              </a:solidFill>
              <a:latin typeface="Times New Roman" pitchFamily="18" charset="0"/>
            </a:defRPr>
          </a:lvl3pPr>
          <a:lvl4pPr marL="1371600" algn="l" rtl="0" eaLnBrk="0" fontAlgn="base" hangingPunct="0">
            <a:spcBef>
              <a:spcPct val="0"/>
            </a:spcBef>
            <a:spcAft>
              <a:spcPct val="0"/>
            </a:spcAft>
            <a:defRPr sz="1600" kern="1200">
              <a:solidFill>
                <a:srgbClr val="000000"/>
              </a:solidFill>
              <a:latin typeface="Times New Roman" pitchFamily="18" charset="0"/>
            </a:defRPr>
          </a:lvl4pPr>
          <a:lvl5pPr marL="1828800" algn="l" rtl="0" eaLnBrk="0" fontAlgn="base" hangingPunct="0">
            <a:spcBef>
              <a:spcPct val="0"/>
            </a:spcBef>
            <a:spcAft>
              <a:spcPct val="0"/>
            </a:spcAft>
            <a:defRPr sz="1600" kern="1200">
              <a:solidFill>
                <a:srgbClr val="000000"/>
              </a:solidFill>
              <a:latin typeface="Times New Roman" pitchFamily="18" charset="0"/>
            </a:defRPr>
          </a:lvl5pPr>
          <a:lvl6pPr marL="2286000" algn="l" defTabSz="914400" rtl="0" eaLnBrk="1" latinLnBrk="0" hangingPunct="1">
            <a:defRPr sz="1600" kern="1200">
              <a:solidFill>
                <a:srgbClr val="000000"/>
              </a:solidFill>
              <a:latin typeface="Times New Roman" pitchFamily="18" charset="0"/>
            </a:defRPr>
          </a:lvl6pPr>
          <a:lvl7pPr marL="2743200" algn="l" defTabSz="914400" rtl="0" eaLnBrk="1" latinLnBrk="0" hangingPunct="1">
            <a:defRPr sz="1600" kern="1200">
              <a:solidFill>
                <a:srgbClr val="000000"/>
              </a:solidFill>
              <a:latin typeface="Times New Roman" pitchFamily="18" charset="0"/>
            </a:defRPr>
          </a:lvl7pPr>
          <a:lvl8pPr marL="3200400" algn="l" defTabSz="914400" rtl="0" eaLnBrk="1" latinLnBrk="0" hangingPunct="1">
            <a:defRPr sz="1600" kern="1200">
              <a:solidFill>
                <a:srgbClr val="000000"/>
              </a:solidFill>
              <a:latin typeface="Times New Roman" pitchFamily="18" charset="0"/>
            </a:defRPr>
          </a:lvl8pPr>
          <a:lvl9pPr marL="3657600" algn="l" defTabSz="914400" rtl="0" eaLnBrk="1" latinLnBrk="0" hangingPunct="1">
            <a:defRPr sz="1600" kern="1200">
              <a:solidFill>
                <a:srgbClr val="000000"/>
              </a:solidFill>
              <a:latin typeface="Times New Roman" pitchFamily="18" charset="0"/>
            </a:defRPr>
          </a:lvl9pPr>
        </a:lstStyle>
        <a:p xmlns:a="http://schemas.openxmlformats.org/drawingml/2006/main">
          <a:pPr>
            <a:spcBef>
              <a:spcPct val="50000"/>
            </a:spcBef>
          </a:pPr>
          <a:r>
            <a:rPr lang="en-US" sz="1800" b="1" dirty="0" smtClean="0">
              <a:solidFill>
                <a:srgbClr val="FF0000"/>
              </a:solidFill>
              <a:latin typeface="+mn-lt"/>
            </a:rPr>
            <a:t>Total = 18,130 injuries</a:t>
          </a:r>
          <a:endParaRPr lang="en-US" sz="1800" b="1" dirty="0">
            <a:solidFill>
              <a:srgbClr val="FF0000"/>
            </a:solidFill>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A35860-D780-4546-944C-25E88E8EC8DE}" type="datetimeFigureOut">
              <a:rPr lang="en-US" smtClean="0"/>
              <a:pPr/>
              <a:t>3/26/2015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A0129-02D0-4E1A-89E0-996AECF970ED}" type="slidenum">
              <a:rPr lang="en-US" smtClean="0"/>
              <a:pPr/>
              <a:t>‹#›</a:t>
            </a:fld>
            <a:endParaRPr lang="en-US"/>
          </a:p>
        </p:txBody>
      </p:sp>
    </p:spTree>
    <p:extLst>
      <p:ext uri="{BB962C8B-B14F-4D97-AF65-F5344CB8AC3E}">
        <p14:creationId xmlns:p14="http://schemas.microsoft.com/office/powerpoint/2010/main" val="120272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8C08E-AACE-419E-A022-FA7D2283DAD6}" type="slidenum">
              <a:rPr lang="en-US" smtClean="0"/>
              <a:pPr/>
              <a:t>2</a:t>
            </a:fld>
            <a:endParaRPr lang="en-US" dirty="0"/>
          </a:p>
        </p:txBody>
      </p:sp>
    </p:spTree>
    <p:extLst>
      <p:ext uri="{BB962C8B-B14F-4D97-AF65-F5344CB8AC3E}">
        <p14:creationId xmlns:p14="http://schemas.microsoft.com/office/powerpoint/2010/main" val="3530733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Our research</a:t>
            </a:r>
            <a:r>
              <a:rPr lang="en-US" sz="1200" baseline="0" dirty="0" smtClean="0"/>
              <a:t> shows the main causes of fall deaths and injuries, but so too does research pave the way to solutions …</a:t>
            </a:r>
          </a:p>
          <a:p>
            <a:endParaRPr lang="en-US" sz="1200" dirty="0" smtClean="0"/>
          </a:p>
          <a:p>
            <a:pPr lvl="0"/>
            <a:r>
              <a:rPr lang="en-US" sz="1200" b="1" dirty="0" smtClean="0">
                <a:solidFill>
                  <a:srgbClr val="002060"/>
                </a:solidFill>
                <a:latin typeface="+mn-lt"/>
              </a:rPr>
              <a:t>PLAN </a:t>
            </a:r>
            <a:r>
              <a:rPr lang="en-US" sz="1200" dirty="0" smtClean="0">
                <a:solidFill>
                  <a:srgbClr val="002060"/>
                </a:solidFill>
                <a:latin typeface="+mn-lt"/>
              </a:rPr>
              <a:t>ahead to get the job done safely</a:t>
            </a:r>
          </a:p>
          <a:p>
            <a:pPr lvl="0"/>
            <a:r>
              <a:rPr lang="en-US" sz="1200" b="1" dirty="0" smtClean="0">
                <a:solidFill>
                  <a:srgbClr val="002060"/>
                </a:solidFill>
                <a:latin typeface="+mn-lt"/>
              </a:rPr>
              <a:t>PROVIDE</a:t>
            </a:r>
            <a:r>
              <a:rPr lang="en-US" sz="1200" dirty="0" smtClean="0">
                <a:solidFill>
                  <a:srgbClr val="002060"/>
                </a:solidFill>
                <a:latin typeface="+mn-lt"/>
              </a:rPr>
              <a:t> the right equipment </a:t>
            </a:r>
            <a:r>
              <a:rPr lang="en-US" sz="800" i="1" dirty="0" smtClean="0">
                <a:solidFill>
                  <a:srgbClr val="002060"/>
                </a:solidFill>
                <a:latin typeface="+mn-lt"/>
              </a:rPr>
              <a:t>for the task at hand</a:t>
            </a:r>
          </a:p>
          <a:p>
            <a:pPr lvl="0"/>
            <a:r>
              <a:rPr lang="en-US" sz="1200" b="1" dirty="0" smtClean="0">
                <a:solidFill>
                  <a:srgbClr val="002060"/>
                </a:solidFill>
                <a:latin typeface="+mn-lt"/>
              </a:rPr>
              <a:t>TRAIN</a:t>
            </a:r>
            <a:r>
              <a:rPr lang="en-US" sz="1200" dirty="0" smtClean="0">
                <a:solidFill>
                  <a:srgbClr val="002060"/>
                </a:solidFill>
                <a:latin typeface="+mn-lt"/>
              </a:rPr>
              <a:t> everyone to use the equipment safely</a:t>
            </a:r>
          </a:p>
          <a:p>
            <a:r>
              <a:rPr lang="en-US" dirty="0" smtClean="0"/>
              <a:t> </a:t>
            </a:r>
          </a:p>
          <a:p>
            <a:r>
              <a:rPr lang="en-US" dirty="0" smtClean="0"/>
              <a:t>In</a:t>
            </a:r>
            <a:r>
              <a:rPr lang="en-US" baseline="0" dirty="0" smtClean="0"/>
              <a:t> this way, safety pays, falls cost.</a:t>
            </a:r>
            <a:endParaRPr lang="en-US" dirty="0"/>
          </a:p>
        </p:txBody>
      </p:sp>
      <p:sp>
        <p:nvSpPr>
          <p:cNvPr id="4" name="Slide Number Placeholder 3"/>
          <p:cNvSpPr>
            <a:spLocks noGrp="1"/>
          </p:cNvSpPr>
          <p:nvPr>
            <p:ph type="sldNum" sz="quarter" idx="10"/>
          </p:nvPr>
        </p:nvSpPr>
        <p:spPr/>
        <p:txBody>
          <a:bodyPr/>
          <a:lstStyle/>
          <a:p>
            <a:fld id="{AFB8C08E-AACE-419E-A022-FA7D2283DAD6}"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ln/>
        </p:spPr>
        <p:txBody>
          <a:bodyPr/>
          <a:lstStyle/>
          <a:p>
            <a:pPr eaLnBrk="1" hangingPunct="1">
              <a:defRPr/>
            </a:pPr>
            <a:r>
              <a:rPr lang="en-US" dirty="0" smtClean="0">
                <a:latin typeface="Arial" pitchFamily="34" charset="0"/>
              </a:rPr>
              <a:t>Explain launch in 2012 …. See slide.</a:t>
            </a:r>
          </a:p>
          <a:p>
            <a:pPr eaLnBrk="1" hangingPunct="1">
              <a:defRPr/>
            </a:pPr>
            <a:r>
              <a:rPr lang="en-US" baseline="0" dirty="0" smtClean="0">
                <a:latin typeface="Arial" pitchFamily="34" charset="0"/>
              </a:rPr>
              <a:t>On Workers’ Memorial Day, April 28, 2013, we will begin the second year of the campaign. We will continue to add to our websites and to provide contractors and trainers with clear fall prevention information that’s been vetted by professionals. </a:t>
            </a:r>
          </a:p>
          <a:p>
            <a:pPr eaLnBrk="1" hangingPunct="1">
              <a:defRPr/>
            </a:pPr>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ln/>
        </p:spPr>
        <p:txBody>
          <a:bodyPr/>
          <a:lstStyle/>
          <a:p>
            <a:pPr eaLnBrk="1" hangingPunct="1">
              <a:defRPr/>
            </a:pPr>
            <a:r>
              <a:rPr lang="en-US" dirty="0" smtClean="0">
                <a:latin typeface="Arial" pitchFamily="34" charset="0"/>
              </a:rPr>
              <a:t>Explain launch in 2012 …. See slide.</a:t>
            </a:r>
          </a:p>
          <a:p>
            <a:pPr eaLnBrk="1" hangingPunct="1">
              <a:defRPr/>
            </a:pPr>
            <a:r>
              <a:rPr lang="en-US" baseline="0" dirty="0" smtClean="0">
                <a:latin typeface="Arial" pitchFamily="34" charset="0"/>
              </a:rPr>
              <a:t>On Workers’ Memorial Day, April 28, 2013, we will begin the second year of the campaign. We will continue to add to our websites and to provide contractors and trainers with clear fall prevention information that’s been vetted by professionals. </a:t>
            </a:r>
          </a:p>
          <a:p>
            <a:pPr eaLnBrk="1" hangingPunct="1">
              <a:defRPr/>
            </a:pPr>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campaign’s focus for information is online through several websites …</a:t>
            </a:r>
          </a:p>
          <a:p>
            <a:endParaRPr lang="en-US" dirty="0" smtClean="0"/>
          </a:p>
          <a:p>
            <a:r>
              <a:rPr lang="en-US" dirty="0" smtClean="0"/>
              <a:t>Posters and materials</a:t>
            </a:r>
            <a:r>
              <a:rPr lang="en-US" baseline="0" dirty="0" smtClean="0"/>
              <a:t> can be ordered for </a:t>
            </a:r>
            <a:r>
              <a:rPr lang="en-US" sz="1400" b="1" dirty="0"/>
              <a:t>free</a:t>
            </a:r>
            <a:r>
              <a:rPr lang="en-US" baseline="0" dirty="0" smtClean="0"/>
              <a:t> through the OSHA website. All the information found on Stop Construction Falls.com is free. </a:t>
            </a:r>
          </a:p>
          <a:p>
            <a:endParaRPr lang="en-US" baseline="0" dirty="0" smtClean="0"/>
          </a:p>
          <a:p>
            <a:r>
              <a:rPr lang="en-US" baseline="0" dirty="0" smtClean="0"/>
              <a:t>Redundancy of posted information across these websites.</a:t>
            </a:r>
            <a:endParaRPr lang="en-US" dirty="0" smtClean="0"/>
          </a:p>
        </p:txBody>
      </p:sp>
      <p:sp>
        <p:nvSpPr>
          <p:cNvPr id="4" name="Slide Number Placeholder 3"/>
          <p:cNvSpPr>
            <a:spLocks noGrp="1"/>
          </p:cNvSpPr>
          <p:nvPr>
            <p:ph type="sldNum" sz="quarter" idx="10"/>
          </p:nvPr>
        </p:nvSpPr>
        <p:spPr/>
        <p:txBody>
          <a:bodyPr/>
          <a:lstStyle/>
          <a:p>
            <a:fld id="{84644F86-5C52-4452-8D3D-C9CB335322B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41149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29057" indent="-280406" algn="l" eaLnBrk="0" hangingPunct="0">
              <a:spcBef>
                <a:spcPct val="30000"/>
              </a:spcBef>
              <a:defRPr sz="1200">
                <a:solidFill>
                  <a:schemeClr val="tx1"/>
                </a:solidFill>
                <a:latin typeface="Arial" charset="0"/>
              </a:defRPr>
            </a:lvl2pPr>
            <a:lvl3pPr marL="1121626" indent="-224325" algn="l" eaLnBrk="0" hangingPunct="0">
              <a:spcBef>
                <a:spcPct val="30000"/>
              </a:spcBef>
              <a:defRPr sz="1200">
                <a:solidFill>
                  <a:schemeClr val="tx1"/>
                </a:solidFill>
                <a:latin typeface="Arial" charset="0"/>
              </a:defRPr>
            </a:lvl3pPr>
            <a:lvl4pPr marL="1570276" indent="-224325" algn="l" eaLnBrk="0" hangingPunct="0">
              <a:spcBef>
                <a:spcPct val="30000"/>
              </a:spcBef>
              <a:defRPr sz="1200">
                <a:solidFill>
                  <a:schemeClr val="tx1"/>
                </a:solidFill>
                <a:latin typeface="Arial" charset="0"/>
              </a:defRPr>
            </a:lvl4pPr>
            <a:lvl5pPr marL="2018927" indent="-224325" algn="l" eaLnBrk="0" hangingPunct="0">
              <a:spcBef>
                <a:spcPct val="30000"/>
              </a:spcBef>
              <a:defRPr sz="1200">
                <a:solidFill>
                  <a:schemeClr val="tx1"/>
                </a:solidFill>
                <a:latin typeface="Arial" charset="0"/>
              </a:defRPr>
            </a:lvl5pPr>
            <a:lvl6pPr marL="2467577" indent="-224325" eaLnBrk="0" fontAlgn="base" hangingPunct="0">
              <a:spcBef>
                <a:spcPct val="30000"/>
              </a:spcBef>
              <a:spcAft>
                <a:spcPct val="0"/>
              </a:spcAft>
              <a:defRPr sz="1200">
                <a:solidFill>
                  <a:schemeClr val="tx1"/>
                </a:solidFill>
                <a:latin typeface="Arial" charset="0"/>
              </a:defRPr>
            </a:lvl6pPr>
            <a:lvl7pPr marL="2916227" indent="-224325" eaLnBrk="0" fontAlgn="base" hangingPunct="0">
              <a:spcBef>
                <a:spcPct val="30000"/>
              </a:spcBef>
              <a:spcAft>
                <a:spcPct val="0"/>
              </a:spcAft>
              <a:defRPr sz="1200">
                <a:solidFill>
                  <a:schemeClr val="tx1"/>
                </a:solidFill>
                <a:latin typeface="Arial" charset="0"/>
              </a:defRPr>
            </a:lvl7pPr>
            <a:lvl8pPr marL="3364878" indent="-224325" eaLnBrk="0" fontAlgn="base" hangingPunct="0">
              <a:spcBef>
                <a:spcPct val="30000"/>
              </a:spcBef>
              <a:spcAft>
                <a:spcPct val="0"/>
              </a:spcAft>
              <a:defRPr sz="1200">
                <a:solidFill>
                  <a:schemeClr val="tx1"/>
                </a:solidFill>
                <a:latin typeface="Arial" charset="0"/>
              </a:defRPr>
            </a:lvl8pPr>
            <a:lvl9pPr marL="3813528" indent="-224325" eaLnBrk="0" fontAlgn="base" hangingPunct="0">
              <a:spcBef>
                <a:spcPct val="30000"/>
              </a:spcBef>
              <a:spcAft>
                <a:spcPct val="0"/>
              </a:spcAft>
              <a:defRPr sz="1200">
                <a:solidFill>
                  <a:schemeClr val="tx1"/>
                </a:solidFill>
                <a:latin typeface="Arial" charset="0"/>
              </a:defRPr>
            </a:lvl9pPr>
          </a:lstStyle>
          <a:p>
            <a:pPr algn="r">
              <a:spcBef>
                <a:spcPct val="0"/>
              </a:spcBef>
            </a:pPr>
            <a:fld id="{0654D41E-3766-4478-84DC-3C3A29AFAFB6}" type="slidenum">
              <a:rPr lang="en-US" altLang="en-US" smtClean="0">
                <a:solidFill>
                  <a:prstClr val="black"/>
                </a:solidFill>
              </a:rPr>
              <a:pPr algn="r">
                <a:spcBef>
                  <a:spcPct val="0"/>
                </a:spcBef>
              </a:pPr>
              <a:t>18</a:t>
            </a:fld>
            <a:endParaRPr lang="en-US" altLang="en-US" smtClean="0">
              <a:solidFill>
                <a:prstClr val="black"/>
              </a:solidFill>
            </a:endParaRPr>
          </a:p>
        </p:txBody>
      </p:sp>
      <p:sp>
        <p:nvSpPr>
          <p:cNvPr id="57347" name="Rectangle 2"/>
          <p:cNvSpPr>
            <a:spLocks noGrp="1" noRot="1" noChangeAspect="1" noChangeArrowheads="1" noTextEdit="1"/>
          </p:cNvSpPr>
          <p:nvPr>
            <p:ph type="sldImg"/>
          </p:nvPr>
        </p:nvSpPr>
        <p:spPr>
          <a:xfrm>
            <a:off x="1470025" y="1060450"/>
            <a:ext cx="3879850" cy="2911475"/>
          </a:xfrm>
          <a:ln/>
        </p:spPr>
      </p:sp>
      <p:sp>
        <p:nvSpPr>
          <p:cNvPr id="57348" name="Rectangle 3"/>
          <p:cNvSpPr>
            <a:spLocks noGrp="1" noChangeArrowheads="1"/>
          </p:cNvSpPr>
          <p:nvPr>
            <p:ph type="body" idx="1"/>
          </p:nvPr>
        </p:nvSpPr>
        <p:spPr>
          <a:xfrm>
            <a:off x="686422" y="4122295"/>
            <a:ext cx="5649774" cy="4646951"/>
          </a:xfrm>
          <a:noFill/>
        </p:spPr>
        <p:txBody>
          <a:bodyPr/>
          <a:lstStyle/>
          <a:p>
            <a:pPr eaLnBrk="1" hangingPunct="1"/>
            <a:endParaRPr lang="en-US" altLang="en-US" sz="11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0D55B-7785-4BE8-A6ED-0249C58390BD}" type="slidenum">
              <a:rPr lang="en-US" altLang="en-US">
                <a:solidFill>
                  <a:prstClr val="black"/>
                </a:solidFill>
              </a:rPr>
              <a:pPr/>
              <a:t>19</a:t>
            </a:fld>
            <a:endParaRPr lang="en-US" altLang="en-US">
              <a:solidFill>
                <a:prstClr val="black"/>
              </a:solidFill>
            </a:endParaRPr>
          </a:p>
        </p:txBody>
      </p:sp>
      <p:sp>
        <p:nvSpPr>
          <p:cNvPr id="20482" name="Rectangle 2"/>
          <p:cNvSpPr>
            <a:spLocks noGrp="1" noRot="1" noChangeAspect="1" noChangeArrowheads="1" noTextEdit="1"/>
          </p:cNvSpPr>
          <p:nvPr>
            <p:ph type="sldImg"/>
          </p:nvPr>
        </p:nvSpPr>
        <p:spPr>
          <a:xfrm>
            <a:off x="1147763" y="687388"/>
            <a:ext cx="4567237" cy="3427412"/>
          </a:xfrm>
          <a:ln/>
        </p:spPr>
      </p:sp>
      <p:sp>
        <p:nvSpPr>
          <p:cNvPr id="20483" name="Rectangle 3"/>
          <p:cNvSpPr>
            <a:spLocks noGrp="1" noChangeArrowheads="1"/>
          </p:cNvSpPr>
          <p:nvPr>
            <p:ph type="body" idx="1"/>
          </p:nvPr>
        </p:nvSpPr>
        <p:spPr>
          <a:xfrm>
            <a:off x="683316" y="4342464"/>
            <a:ext cx="5491370" cy="4114487"/>
          </a:xfrm>
        </p:spPr>
        <p:txBody>
          <a:bodyPr/>
          <a:lstStyle/>
          <a:p>
            <a:pPr>
              <a:buFontTx/>
              <a:buNone/>
            </a:pP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0D55B-7785-4BE8-A6ED-0249C58390BD}" type="slidenum">
              <a:rPr lang="en-US" altLang="en-US">
                <a:solidFill>
                  <a:prstClr val="black"/>
                </a:solidFill>
              </a:rPr>
              <a:pPr/>
              <a:t>20</a:t>
            </a:fld>
            <a:endParaRPr lang="en-US" altLang="en-US">
              <a:solidFill>
                <a:prstClr val="black"/>
              </a:solidFill>
            </a:endParaRPr>
          </a:p>
        </p:txBody>
      </p:sp>
      <p:sp>
        <p:nvSpPr>
          <p:cNvPr id="20482" name="Rectangle 2"/>
          <p:cNvSpPr>
            <a:spLocks noGrp="1" noRot="1" noChangeAspect="1" noChangeArrowheads="1" noTextEdit="1"/>
          </p:cNvSpPr>
          <p:nvPr>
            <p:ph type="sldImg"/>
          </p:nvPr>
        </p:nvSpPr>
        <p:spPr>
          <a:xfrm>
            <a:off x="1147763" y="687388"/>
            <a:ext cx="4567237" cy="3427412"/>
          </a:xfrm>
          <a:ln/>
        </p:spPr>
      </p:sp>
      <p:sp>
        <p:nvSpPr>
          <p:cNvPr id="20483" name="Rectangle 3"/>
          <p:cNvSpPr>
            <a:spLocks noGrp="1" noChangeArrowheads="1"/>
          </p:cNvSpPr>
          <p:nvPr>
            <p:ph type="body" idx="1"/>
          </p:nvPr>
        </p:nvSpPr>
        <p:spPr>
          <a:xfrm>
            <a:off x="683316" y="4342464"/>
            <a:ext cx="5491370" cy="4114487"/>
          </a:xfrm>
        </p:spPr>
        <p:txBody>
          <a:bodyPr/>
          <a:lstStyle/>
          <a:p>
            <a:pPr>
              <a:buFontTx/>
              <a:buNone/>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0D55B-7785-4BE8-A6ED-0249C58390BD}" type="slidenum">
              <a:rPr lang="en-US" altLang="en-US">
                <a:solidFill>
                  <a:prstClr val="black"/>
                </a:solidFill>
              </a:rPr>
              <a:pPr/>
              <a:t>21</a:t>
            </a:fld>
            <a:endParaRPr lang="en-US" altLang="en-US">
              <a:solidFill>
                <a:prstClr val="black"/>
              </a:solidFill>
            </a:endParaRPr>
          </a:p>
        </p:txBody>
      </p:sp>
      <p:sp>
        <p:nvSpPr>
          <p:cNvPr id="20482" name="Rectangle 2"/>
          <p:cNvSpPr>
            <a:spLocks noGrp="1" noRot="1" noChangeAspect="1" noChangeArrowheads="1" noTextEdit="1"/>
          </p:cNvSpPr>
          <p:nvPr>
            <p:ph type="sldImg"/>
          </p:nvPr>
        </p:nvSpPr>
        <p:spPr>
          <a:xfrm>
            <a:off x="1147763" y="687388"/>
            <a:ext cx="4567237" cy="3427412"/>
          </a:xfrm>
          <a:ln/>
        </p:spPr>
      </p:sp>
      <p:sp>
        <p:nvSpPr>
          <p:cNvPr id="20483" name="Rectangle 3"/>
          <p:cNvSpPr>
            <a:spLocks noGrp="1" noChangeArrowheads="1"/>
          </p:cNvSpPr>
          <p:nvPr>
            <p:ph type="body" idx="1"/>
          </p:nvPr>
        </p:nvSpPr>
        <p:spPr>
          <a:xfrm>
            <a:off x="683316" y="4342464"/>
            <a:ext cx="5491370" cy="4114487"/>
          </a:xfrm>
        </p:spPr>
        <p:txBody>
          <a:bodyPr/>
          <a:lstStyle/>
          <a:p>
            <a:pPr>
              <a:buFontTx/>
              <a:buNone/>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0D55B-7785-4BE8-A6ED-0249C58390BD}" type="slidenum">
              <a:rPr lang="en-US" altLang="en-US">
                <a:solidFill>
                  <a:prstClr val="black"/>
                </a:solidFill>
              </a:rPr>
              <a:pPr/>
              <a:t>22</a:t>
            </a:fld>
            <a:endParaRPr lang="en-US" altLang="en-US">
              <a:solidFill>
                <a:prstClr val="black"/>
              </a:solidFill>
            </a:endParaRPr>
          </a:p>
        </p:txBody>
      </p:sp>
      <p:sp>
        <p:nvSpPr>
          <p:cNvPr id="20482" name="Rectangle 2"/>
          <p:cNvSpPr>
            <a:spLocks noGrp="1" noRot="1" noChangeAspect="1" noChangeArrowheads="1" noTextEdit="1"/>
          </p:cNvSpPr>
          <p:nvPr>
            <p:ph type="sldImg"/>
          </p:nvPr>
        </p:nvSpPr>
        <p:spPr>
          <a:xfrm>
            <a:off x="1147763" y="687388"/>
            <a:ext cx="4567237" cy="3427412"/>
          </a:xfrm>
          <a:ln/>
        </p:spPr>
      </p:sp>
      <p:sp>
        <p:nvSpPr>
          <p:cNvPr id="20483" name="Rectangle 3"/>
          <p:cNvSpPr>
            <a:spLocks noGrp="1" noChangeArrowheads="1"/>
          </p:cNvSpPr>
          <p:nvPr>
            <p:ph type="body" idx="1"/>
          </p:nvPr>
        </p:nvSpPr>
        <p:spPr>
          <a:xfrm>
            <a:off x="683316" y="4342464"/>
            <a:ext cx="5491370" cy="4114487"/>
          </a:xfrm>
        </p:spPr>
        <p:txBody>
          <a:bodyPr/>
          <a:lstStyle/>
          <a:p>
            <a:pPr>
              <a:buFontTx/>
              <a:buNone/>
            </a:pP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0D55B-7785-4BE8-A6ED-0249C58390BD}" type="slidenum">
              <a:rPr lang="en-US" altLang="en-US">
                <a:solidFill>
                  <a:prstClr val="black"/>
                </a:solidFill>
              </a:rPr>
              <a:pPr/>
              <a:t>23</a:t>
            </a:fld>
            <a:endParaRPr lang="en-US" altLang="en-US">
              <a:solidFill>
                <a:prstClr val="black"/>
              </a:solidFill>
            </a:endParaRPr>
          </a:p>
        </p:txBody>
      </p:sp>
      <p:sp>
        <p:nvSpPr>
          <p:cNvPr id="20482" name="Rectangle 2"/>
          <p:cNvSpPr>
            <a:spLocks noGrp="1" noRot="1" noChangeAspect="1" noChangeArrowheads="1" noTextEdit="1"/>
          </p:cNvSpPr>
          <p:nvPr>
            <p:ph type="sldImg"/>
          </p:nvPr>
        </p:nvSpPr>
        <p:spPr>
          <a:xfrm>
            <a:off x="1147763" y="687388"/>
            <a:ext cx="4567237" cy="3427412"/>
          </a:xfrm>
          <a:ln/>
        </p:spPr>
      </p:sp>
      <p:sp>
        <p:nvSpPr>
          <p:cNvPr id="20483" name="Rectangle 3"/>
          <p:cNvSpPr>
            <a:spLocks noGrp="1" noChangeArrowheads="1"/>
          </p:cNvSpPr>
          <p:nvPr>
            <p:ph type="body" idx="1"/>
          </p:nvPr>
        </p:nvSpPr>
        <p:spPr>
          <a:xfrm>
            <a:off x="683316" y="4342464"/>
            <a:ext cx="5491370" cy="4114487"/>
          </a:xfrm>
        </p:spPr>
        <p:txBody>
          <a:bodyPr/>
          <a:lstStyle/>
          <a:p>
            <a:pPr>
              <a:buFontTx/>
              <a:buNone/>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Campaign to Prevent Falls in Construction is a joint effort by </a:t>
            </a:r>
            <a:r>
              <a:rPr lang="en-US" b="1" dirty="0"/>
              <a:t>government-labor-management</a:t>
            </a:r>
            <a:r>
              <a:rPr lang="en-US" dirty="0"/>
              <a:t> </a:t>
            </a:r>
            <a:r>
              <a:rPr lang="en-US" dirty="0" smtClean="0"/>
              <a:t>effort occurring</a:t>
            </a:r>
            <a:r>
              <a:rPr lang="en-US" baseline="0" dirty="0" smtClean="0"/>
              <a:t> through the National Occupational Research Agenda (NORA) under the auspices of NIOSH.  We wanted to </a:t>
            </a:r>
            <a:r>
              <a:rPr lang="en-US" dirty="0" smtClean="0"/>
              <a:t>address </a:t>
            </a:r>
            <a:r>
              <a:rPr lang="en-US" dirty="0"/>
              <a:t>the top cause of construction industry fatalities. </a:t>
            </a:r>
          </a:p>
        </p:txBody>
      </p:sp>
      <p:sp>
        <p:nvSpPr>
          <p:cNvPr id="4" name="Slide Number Placeholder 3"/>
          <p:cNvSpPr>
            <a:spLocks noGrp="1"/>
          </p:cNvSpPr>
          <p:nvPr>
            <p:ph type="sldNum" sz="quarter" idx="10"/>
          </p:nvPr>
        </p:nvSpPr>
        <p:spPr/>
        <p:txBody>
          <a:bodyPr/>
          <a:lstStyle/>
          <a:p>
            <a:fld id="{AFB8C08E-AACE-419E-A022-FA7D2283DAD6}"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0D55B-7785-4BE8-A6ED-0249C58390BD}" type="slidenum">
              <a:rPr lang="en-US" altLang="en-US">
                <a:solidFill>
                  <a:prstClr val="black"/>
                </a:solidFill>
              </a:rPr>
              <a:pPr/>
              <a:t>24</a:t>
            </a:fld>
            <a:endParaRPr lang="en-US" altLang="en-US">
              <a:solidFill>
                <a:prstClr val="black"/>
              </a:solidFill>
            </a:endParaRPr>
          </a:p>
        </p:txBody>
      </p:sp>
      <p:sp>
        <p:nvSpPr>
          <p:cNvPr id="20482" name="Rectangle 2"/>
          <p:cNvSpPr>
            <a:spLocks noGrp="1" noRot="1" noChangeAspect="1" noChangeArrowheads="1" noTextEdit="1"/>
          </p:cNvSpPr>
          <p:nvPr>
            <p:ph type="sldImg"/>
          </p:nvPr>
        </p:nvSpPr>
        <p:spPr>
          <a:xfrm>
            <a:off x="1147763" y="687388"/>
            <a:ext cx="4567237" cy="3427412"/>
          </a:xfrm>
          <a:ln/>
        </p:spPr>
      </p:sp>
      <p:sp>
        <p:nvSpPr>
          <p:cNvPr id="20483" name="Rectangle 3"/>
          <p:cNvSpPr>
            <a:spLocks noGrp="1" noChangeArrowheads="1"/>
          </p:cNvSpPr>
          <p:nvPr>
            <p:ph type="body" idx="1"/>
          </p:nvPr>
        </p:nvSpPr>
        <p:spPr>
          <a:xfrm>
            <a:off x="683316" y="4342464"/>
            <a:ext cx="5491370" cy="4114487"/>
          </a:xfrm>
        </p:spPr>
        <p:txBody>
          <a:bodyPr/>
          <a:lstStyle/>
          <a:p>
            <a:pPr>
              <a:buFontTx/>
              <a:buNone/>
            </a:pP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0D55B-7785-4BE8-A6ED-0249C58390BD}" type="slidenum">
              <a:rPr lang="en-US" altLang="en-US">
                <a:solidFill>
                  <a:prstClr val="black"/>
                </a:solidFill>
              </a:rPr>
              <a:pPr/>
              <a:t>25</a:t>
            </a:fld>
            <a:endParaRPr lang="en-US" altLang="en-US">
              <a:solidFill>
                <a:prstClr val="black"/>
              </a:solidFill>
            </a:endParaRPr>
          </a:p>
        </p:txBody>
      </p:sp>
      <p:sp>
        <p:nvSpPr>
          <p:cNvPr id="20482" name="Rectangle 2"/>
          <p:cNvSpPr>
            <a:spLocks noGrp="1" noRot="1" noChangeAspect="1" noChangeArrowheads="1" noTextEdit="1"/>
          </p:cNvSpPr>
          <p:nvPr>
            <p:ph type="sldImg"/>
          </p:nvPr>
        </p:nvSpPr>
        <p:spPr>
          <a:xfrm>
            <a:off x="1147763" y="687388"/>
            <a:ext cx="4567237" cy="3427412"/>
          </a:xfrm>
          <a:ln/>
        </p:spPr>
      </p:sp>
      <p:sp>
        <p:nvSpPr>
          <p:cNvPr id="20483" name="Rectangle 3"/>
          <p:cNvSpPr>
            <a:spLocks noGrp="1" noChangeArrowheads="1"/>
          </p:cNvSpPr>
          <p:nvPr>
            <p:ph type="body" idx="1"/>
          </p:nvPr>
        </p:nvSpPr>
        <p:spPr>
          <a:xfrm>
            <a:off x="683316" y="4342464"/>
            <a:ext cx="5491370" cy="4114487"/>
          </a:xfrm>
        </p:spPr>
        <p:txBody>
          <a:bodyPr/>
          <a:lstStyle/>
          <a:p>
            <a:pPr>
              <a:buFontTx/>
              <a:buNone/>
            </a:pP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0D55B-7785-4BE8-A6ED-0249C58390BD}" type="slidenum">
              <a:rPr lang="en-US" altLang="en-US">
                <a:solidFill>
                  <a:prstClr val="black"/>
                </a:solidFill>
              </a:rPr>
              <a:pPr/>
              <a:t>26</a:t>
            </a:fld>
            <a:endParaRPr lang="en-US" altLang="en-US">
              <a:solidFill>
                <a:prstClr val="black"/>
              </a:solidFill>
            </a:endParaRPr>
          </a:p>
        </p:txBody>
      </p:sp>
      <p:sp>
        <p:nvSpPr>
          <p:cNvPr id="20482" name="Rectangle 2"/>
          <p:cNvSpPr>
            <a:spLocks noGrp="1" noRot="1" noChangeAspect="1" noChangeArrowheads="1" noTextEdit="1"/>
          </p:cNvSpPr>
          <p:nvPr>
            <p:ph type="sldImg"/>
          </p:nvPr>
        </p:nvSpPr>
        <p:spPr>
          <a:xfrm>
            <a:off x="1147763" y="687388"/>
            <a:ext cx="4567237" cy="3427412"/>
          </a:xfrm>
          <a:ln/>
        </p:spPr>
      </p:sp>
      <p:sp>
        <p:nvSpPr>
          <p:cNvPr id="20483" name="Rectangle 3"/>
          <p:cNvSpPr>
            <a:spLocks noGrp="1" noChangeArrowheads="1"/>
          </p:cNvSpPr>
          <p:nvPr>
            <p:ph type="body" idx="1"/>
          </p:nvPr>
        </p:nvSpPr>
        <p:spPr>
          <a:xfrm>
            <a:off x="683316" y="4342464"/>
            <a:ext cx="5491370" cy="4114487"/>
          </a:xfrm>
        </p:spPr>
        <p:txBody>
          <a:bodyPr/>
          <a:lstStyle/>
          <a:p>
            <a:pPr>
              <a:buFontTx/>
              <a:buNone/>
            </a:pP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0D55B-7785-4BE8-A6ED-0249C58390BD}" type="slidenum">
              <a:rPr lang="en-US" altLang="en-US">
                <a:solidFill>
                  <a:prstClr val="black"/>
                </a:solidFill>
              </a:rPr>
              <a:pPr/>
              <a:t>27</a:t>
            </a:fld>
            <a:endParaRPr lang="en-US" altLang="en-US">
              <a:solidFill>
                <a:prstClr val="black"/>
              </a:solidFill>
            </a:endParaRPr>
          </a:p>
        </p:txBody>
      </p:sp>
      <p:sp>
        <p:nvSpPr>
          <p:cNvPr id="20482" name="Rectangle 2"/>
          <p:cNvSpPr>
            <a:spLocks noGrp="1" noRot="1" noChangeAspect="1" noChangeArrowheads="1" noTextEdit="1"/>
          </p:cNvSpPr>
          <p:nvPr>
            <p:ph type="sldImg"/>
          </p:nvPr>
        </p:nvSpPr>
        <p:spPr>
          <a:xfrm>
            <a:off x="1147763" y="687388"/>
            <a:ext cx="4567237" cy="3427412"/>
          </a:xfrm>
          <a:ln/>
        </p:spPr>
      </p:sp>
      <p:sp>
        <p:nvSpPr>
          <p:cNvPr id="20483" name="Rectangle 3"/>
          <p:cNvSpPr>
            <a:spLocks noGrp="1" noChangeArrowheads="1"/>
          </p:cNvSpPr>
          <p:nvPr>
            <p:ph type="body" idx="1"/>
          </p:nvPr>
        </p:nvSpPr>
        <p:spPr>
          <a:xfrm>
            <a:off x="683316" y="4342464"/>
            <a:ext cx="5491370" cy="4114487"/>
          </a:xfrm>
        </p:spPr>
        <p:txBody>
          <a:bodyPr/>
          <a:lstStyle/>
          <a:p>
            <a:pPr>
              <a:buFontTx/>
              <a:buNone/>
            </a:pP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0D55B-7785-4BE8-A6ED-0249C58390BD}" type="slidenum">
              <a:rPr lang="en-US" altLang="en-US">
                <a:solidFill>
                  <a:prstClr val="black"/>
                </a:solidFill>
              </a:rPr>
              <a:pPr/>
              <a:t>28</a:t>
            </a:fld>
            <a:endParaRPr lang="en-US" altLang="en-US">
              <a:solidFill>
                <a:prstClr val="black"/>
              </a:solidFill>
            </a:endParaRPr>
          </a:p>
        </p:txBody>
      </p:sp>
      <p:sp>
        <p:nvSpPr>
          <p:cNvPr id="20482" name="Rectangle 2"/>
          <p:cNvSpPr>
            <a:spLocks noGrp="1" noRot="1" noChangeAspect="1" noChangeArrowheads="1" noTextEdit="1"/>
          </p:cNvSpPr>
          <p:nvPr>
            <p:ph type="sldImg"/>
          </p:nvPr>
        </p:nvSpPr>
        <p:spPr>
          <a:xfrm>
            <a:off x="1147763" y="687388"/>
            <a:ext cx="4567237" cy="3427412"/>
          </a:xfrm>
          <a:ln/>
        </p:spPr>
      </p:sp>
      <p:sp>
        <p:nvSpPr>
          <p:cNvPr id="20483" name="Rectangle 3"/>
          <p:cNvSpPr>
            <a:spLocks noGrp="1" noChangeArrowheads="1"/>
          </p:cNvSpPr>
          <p:nvPr>
            <p:ph type="body" idx="1"/>
          </p:nvPr>
        </p:nvSpPr>
        <p:spPr>
          <a:xfrm>
            <a:off x="683316" y="4342464"/>
            <a:ext cx="5491370" cy="4114487"/>
          </a:xfrm>
        </p:spPr>
        <p:txBody>
          <a:bodyPr/>
          <a:lstStyle/>
          <a:p>
            <a:pPr>
              <a:buFontTx/>
              <a:buNone/>
            </a:pP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11080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6114" y="4873763"/>
            <a:ext cx="5485773" cy="3584988"/>
          </a:xfrm>
        </p:spPr>
        <p:txBody>
          <a:bodyPr/>
          <a:lstStyle/>
          <a:p>
            <a:pPr marL="282484" indent="-282484">
              <a:buFont typeface="Arial" pitchFamily="34" charset="0"/>
              <a:buChar char="•"/>
              <a:defRPr/>
            </a:pPr>
            <a:endParaRPr lang="en-US" dirty="0" smtClean="0"/>
          </a:p>
          <a:p>
            <a:pPr marL="282484" indent="-282484">
              <a:buFont typeface="Arial" pitchFamily="34" charset="0"/>
              <a:buChar char="•"/>
              <a:defRPr/>
            </a:pPr>
            <a:r>
              <a:rPr lang="en-US" dirty="0" smtClean="0"/>
              <a:t>Other outreach materials: </a:t>
            </a:r>
            <a:endParaRPr lang="en-US" dirty="0"/>
          </a:p>
          <a:p>
            <a:pPr marL="734458" lvl="1" indent="-282484">
              <a:buFont typeface="Arial" pitchFamily="34" charset="0"/>
              <a:buChar char="•"/>
              <a:defRPr/>
            </a:pPr>
            <a:r>
              <a:rPr lang="en-US" dirty="0" smtClean="0"/>
              <a:t>Fact sheets, videos, and other outreach material available on OSHA’s website, and from OSHA regional offices.  </a:t>
            </a:r>
          </a:p>
          <a:p>
            <a:pPr>
              <a:defRPr/>
            </a:pPr>
            <a:endParaRPr lang="en-US" dirty="0" smtClean="0"/>
          </a:p>
          <a:p>
            <a:pPr marL="282484" indent="-282484">
              <a:buFont typeface="Arial" pitchFamily="34" charset="0"/>
              <a:buChar char="•"/>
              <a:defRPr/>
            </a:pPr>
            <a:r>
              <a:rPr lang="en-US" dirty="0" smtClean="0"/>
              <a:t>Poster and Fact sheet has a white space to place company logos to personalize if they wish. </a:t>
            </a:r>
          </a:p>
          <a:p>
            <a:pPr marL="282484" indent="-282484">
              <a:buFont typeface="Arial" pitchFamily="34" charset="0"/>
              <a:buChar char="•"/>
              <a:defRPr/>
            </a:pPr>
            <a:endParaRPr lang="en-US" dirty="0" smtClean="0"/>
          </a:p>
          <a:p>
            <a:pPr marL="282484" lvl="4" indent="-282484">
              <a:buFont typeface="Arial" pitchFamily="34" charset="0"/>
              <a:buChar char="•"/>
              <a:defRPr/>
            </a:pPr>
            <a:r>
              <a:rPr lang="en-US" dirty="0"/>
              <a:t>On behalf of the Agency, we invite you to join in this effort by helping to reach workers and employers in your </a:t>
            </a:r>
            <a:r>
              <a:rPr lang="en-US" dirty="0" smtClean="0"/>
              <a:t>shop </a:t>
            </a:r>
            <a:r>
              <a:rPr lang="en-US" dirty="0"/>
              <a:t>with the resources you will find on OSHA’s dedicated website which will be available by the kick-off. OSHA plans to continue to add new information and tools to this page throughout the year.</a:t>
            </a:r>
          </a:p>
          <a:p>
            <a:pPr marL="282484" indent="-282484">
              <a:buFont typeface="Arial" pitchFamily="34" charset="0"/>
              <a:buChar char="•"/>
              <a:defRPr/>
            </a:pPr>
            <a:endParaRPr lang="en-US" dirty="0"/>
          </a:p>
          <a:p>
            <a:pPr marL="282484" indent="-282484">
              <a:buFont typeface="Arial" pitchFamily="34" charset="0"/>
              <a:buChar char="•"/>
              <a:defRPr/>
            </a:pPr>
            <a:endParaRPr 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32911" indent="-280924">
              <a:defRPr>
                <a:solidFill>
                  <a:schemeClr val="tx1"/>
                </a:solidFill>
                <a:latin typeface="Calibri" pitchFamily="34" charset="0"/>
              </a:defRPr>
            </a:lvl2pPr>
            <a:lvl3pPr marL="1128401" indent="-224425">
              <a:defRPr>
                <a:solidFill>
                  <a:schemeClr val="tx1"/>
                </a:solidFill>
                <a:latin typeface="Calibri" pitchFamily="34" charset="0"/>
              </a:defRPr>
            </a:lvl3pPr>
            <a:lvl4pPr marL="1580389" indent="-224425">
              <a:defRPr>
                <a:solidFill>
                  <a:schemeClr val="tx1"/>
                </a:solidFill>
                <a:latin typeface="Calibri" pitchFamily="34" charset="0"/>
              </a:defRPr>
            </a:lvl4pPr>
            <a:lvl5pPr marL="2032377" indent="-224425">
              <a:defRPr>
                <a:solidFill>
                  <a:schemeClr val="tx1"/>
                </a:solidFill>
                <a:latin typeface="Calibri" pitchFamily="34" charset="0"/>
              </a:defRPr>
            </a:lvl5pPr>
            <a:lvl6pPr marL="2484365" indent="-224425" fontAlgn="base">
              <a:spcBef>
                <a:spcPct val="0"/>
              </a:spcBef>
              <a:spcAft>
                <a:spcPct val="0"/>
              </a:spcAft>
              <a:defRPr>
                <a:solidFill>
                  <a:schemeClr val="tx1"/>
                </a:solidFill>
                <a:latin typeface="Calibri" pitchFamily="34" charset="0"/>
              </a:defRPr>
            </a:lvl6pPr>
            <a:lvl7pPr marL="2936353" indent="-224425" fontAlgn="base">
              <a:spcBef>
                <a:spcPct val="0"/>
              </a:spcBef>
              <a:spcAft>
                <a:spcPct val="0"/>
              </a:spcAft>
              <a:defRPr>
                <a:solidFill>
                  <a:schemeClr val="tx1"/>
                </a:solidFill>
                <a:latin typeface="Calibri" pitchFamily="34" charset="0"/>
              </a:defRPr>
            </a:lvl7pPr>
            <a:lvl8pPr marL="3388340" indent="-224425" fontAlgn="base">
              <a:spcBef>
                <a:spcPct val="0"/>
              </a:spcBef>
              <a:spcAft>
                <a:spcPct val="0"/>
              </a:spcAft>
              <a:defRPr>
                <a:solidFill>
                  <a:schemeClr val="tx1"/>
                </a:solidFill>
                <a:latin typeface="Calibri" pitchFamily="34" charset="0"/>
              </a:defRPr>
            </a:lvl8pPr>
            <a:lvl9pPr marL="3840328" indent="-224425" fontAlgn="base">
              <a:spcBef>
                <a:spcPct val="0"/>
              </a:spcBef>
              <a:spcAft>
                <a:spcPct val="0"/>
              </a:spcAft>
              <a:defRPr>
                <a:solidFill>
                  <a:schemeClr val="tx1"/>
                </a:solidFill>
                <a:latin typeface="Calibri" pitchFamily="34" charset="0"/>
              </a:defRPr>
            </a:lvl9pPr>
          </a:lstStyle>
          <a:p>
            <a:fld id="{C75E8440-8D83-403E-9C32-B0BC7D05D4BB}" type="slidenum">
              <a:rPr lang="en-US" altLang="en-US">
                <a:solidFill>
                  <a:prstClr val="black"/>
                </a:solidFill>
                <a:latin typeface="Arial" charset="0"/>
              </a:rPr>
              <a:pPr/>
              <a:t>29</a:t>
            </a:fld>
            <a:endParaRPr lang="en-US" altLang="en-US">
              <a:solidFill>
                <a:prstClr val="black"/>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0D55B-7785-4BE8-A6ED-0249C58390BD}" type="slidenum">
              <a:rPr lang="en-US" altLang="en-US">
                <a:solidFill>
                  <a:prstClr val="black"/>
                </a:solidFill>
              </a:rPr>
              <a:pPr/>
              <a:t>30</a:t>
            </a:fld>
            <a:endParaRPr lang="en-US" altLang="en-US">
              <a:solidFill>
                <a:prstClr val="black"/>
              </a:solidFill>
            </a:endParaRPr>
          </a:p>
        </p:txBody>
      </p:sp>
      <p:sp>
        <p:nvSpPr>
          <p:cNvPr id="20482" name="Rectangle 2"/>
          <p:cNvSpPr>
            <a:spLocks noGrp="1" noRot="1" noChangeAspect="1" noChangeArrowheads="1" noTextEdit="1"/>
          </p:cNvSpPr>
          <p:nvPr>
            <p:ph type="sldImg"/>
          </p:nvPr>
        </p:nvSpPr>
        <p:spPr>
          <a:xfrm>
            <a:off x="1147763" y="687388"/>
            <a:ext cx="4567237" cy="3427412"/>
          </a:xfrm>
          <a:ln/>
        </p:spPr>
      </p:sp>
      <p:sp>
        <p:nvSpPr>
          <p:cNvPr id="20483" name="Rectangle 3"/>
          <p:cNvSpPr>
            <a:spLocks noGrp="1" noChangeArrowheads="1"/>
          </p:cNvSpPr>
          <p:nvPr>
            <p:ph type="body" idx="1"/>
          </p:nvPr>
        </p:nvSpPr>
        <p:spPr>
          <a:xfrm>
            <a:off x="683316" y="4342464"/>
            <a:ext cx="5491370" cy="4114487"/>
          </a:xfrm>
        </p:spPr>
        <p:txBody>
          <a:bodyPr/>
          <a:lstStyle/>
          <a:p>
            <a:pPr>
              <a:buFontTx/>
              <a:buNone/>
            </a:pP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0D55B-7785-4BE8-A6ED-0249C58390BD}" type="slidenum">
              <a:rPr lang="en-US" altLang="en-US">
                <a:solidFill>
                  <a:prstClr val="black"/>
                </a:solidFill>
              </a:rPr>
              <a:pPr/>
              <a:t>31</a:t>
            </a:fld>
            <a:endParaRPr lang="en-US" altLang="en-US">
              <a:solidFill>
                <a:prstClr val="black"/>
              </a:solidFill>
            </a:endParaRPr>
          </a:p>
        </p:txBody>
      </p:sp>
      <p:sp>
        <p:nvSpPr>
          <p:cNvPr id="20482" name="Rectangle 2"/>
          <p:cNvSpPr>
            <a:spLocks noGrp="1" noRot="1" noChangeAspect="1" noChangeArrowheads="1" noTextEdit="1"/>
          </p:cNvSpPr>
          <p:nvPr>
            <p:ph type="sldImg"/>
          </p:nvPr>
        </p:nvSpPr>
        <p:spPr>
          <a:xfrm>
            <a:off x="1147763" y="687388"/>
            <a:ext cx="4567237" cy="3427412"/>
          </a:xfrm>
          <a:ln/>
        </p:spPr>
      </p:sp>
      <p:sp>
        <p:nvSpPr>
          <p:cNvPr id="20483" name="Rectangle 3"/>
          <p:cNvSpPr>
            <a:spLocks noGrp="1" noChangeArrowheads="1"/>
          </p:cNvSpPr>
          <p:nvPr>
            <p:ph type="body" idx="1"/>
          </p:nvPr>
        </p:nvSpPr>
        <p:spPr>
          <a:xfrm>
            <a:off x="683316" y="4342464"/>
            <a:ext cx="5491370" cy="4114487"/>
          </a:xfrm>
        </p:spPr>
        <p:txBody>
          <a:bodyPr/>
          <a:lstStyle/>
          <a:p>
            <a:pPr>
              <a:buFontTx/>
              <a:buNone/>
            </a:pP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0D55B-7785-4BE8-A6ED-0249C58390BD}" type="slidenum">
              <a:rPr lang="en-US" altLang="en-US">
                <a:solidFill>
                  <a:prstClr val="black"/>
                </a:solidFill>
              </a:rPr>
              <a:pPr/>
              <a:t>32</a:t>
            </a:fld>
            <a:endParaRPr lang="en-US" altLang="en-US">
              <a:solidFill>
                <a:prstClr val="black"/>
              </a:solidFill>
            </a:endParaRPr>
          </a:p>
        </p:txBody>
      </p:sp>
      <p:sp>
        <p:nvSpPr>
          <p:cNvPr id="20482" name="Rectangle 2"/>
          <p:cNvSpPr>
            <a:spLocks noGrp="1" noRot="1" noChangeAspect="1" noChangeArrowheads="1" noTextEdit="1"/>
          </p:cNvSpPr>
          <p:nvPr>
            <p:ph type="sldImg"/>
          </p:nvPr>
        </p:nvSpPr>
        <p:spPr>
          <a:xfrm>
            <a:off x="1147763" y="687388"/>
            <a:ext cx="4567237" cy="3427412"/>
          </a:xfrm>
          <a:ln/>
        </p:spPr>
      </p:sp>
      <p:sp>
        <p:nvSpPr>
          <p:cNvPr id="20483" name="Rectangle 3"/>
          <p:cNvSpPr>
            <a:spLocks noGrp="1" noChangeArrowheads="1"/>
          </p:cNvSpPr>
          <p:nvPr>
            <p:ph type="body" idx="1"/>
          </p:nvPr>
        </p:nvSpPr>
        <p:spPr>
          <a:xfrm>
            <a:off x="683316" y="4342464"/>
            <a:ext cx="5491370" cy="4114487"/>
          </a:xfrm>
        </p:spPr>
        <p:txBody>
          <a:bodyPr/>
          <a:lstStyle/>
          <a:p>
            <a:pPr>
              <a:buFontTx/>
              <a:buNone/>
            </a:pP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events section of OSHA</a:t>
            </a:r>
            <a:r>
              <a:rPr lang="en-US" baseline="0" dirty="0" smtClean="0"/>
              <a:t> Falls Stand-Down page. In addition to listing regional events, it has the list of regional coordinators Dean shared earlier. Contact your regional coordinator to for more information about hosting an event and posting it on this Events page</a:t>
            </a:r>
            <a:endParaRPr lang="en-US" dirty="0"/>
          </a:p>
        </p:txBody>
      </p:sp>
      <p:sp>
        <p:nvSpPr>
          <p:cNvPr id="4" name="Slide Number Placeholder 3"/>
          <p:cNvSpPr>
            <a:spLocks noGrp="1"/>
          </p:cNvSpPr>
          <p:nvPr>
            <p:ph type="sldNum" sz="quarter" idx="10"/>
          </p:nvPr>
        </p:nvSpPr>
        <p:spPr/>
        <p:txBody>
          <a:bodyPr/>
          <a:lstStyle/>
          <a:p>
            <a:fld id="{5F6A0129-02D0-4E1A-89E0-996AECF970ED}" type="slidenum">
              <a:rPr lang="en-US" smtClean="0"/>
              <a:pPr/>
              <a:t>36</a:t>
            </a:fld>
            <a:endParaRPr lang="en-US"/>
          </a:p>
        </p:txBody>
      </p:sp>
    </p:spTree>
    <p:extLst>
      <p:ext uri="{BB962C8B-B14F-4D97-AF65-F5344CB8AC3E}">
        <p14:creationId xmlns:p14="http://schemas.microsoft.com/office/powerpoint/2010/main" val="292187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unsafe practices are happening every day.</a:t>
            </a:r>
            <a:r>
              <a:rPr lang="en-US" baseline="0" dirty="0" smtClean="0"/>
              <a:t> We know that because of the statistics …</a:t>
            </a:r>
            <a:endParaRPr lang="en-US" dirty="0" smtClean="0"/>
          </a:p>
          <a:p>
            <a:endParaRPr lang="en-US" dirty="0" smtClean="0"/>
          </a:p>
          <a:p>
            <a:r>
              <a:rPr lang="en-US" dirty="0" smtClean="0"/>
              <a:t>And we know that falls in construction take the primary toll …</a:t>
            </a:r>
            <a:endParaRPr lang="en-US" dirty="0"/>
          </a:p>
        </p:txBody>
      </p:sp>
      <p:sp>
        <p:nvSpPr>
          <p:cNvPr id="4" name="Slide Number Placeholder 3"/>
          <p:cNvSpPr>
            <a:spLocks noGrp="1"/>
          </p:cNvSpPr>
          <p:nvPr>
            <p:ph type="sldNum" sz="quarter" idx="10"/>
          </p:nvPr>
        </p:nvSpPr>
        <p:spPr/>
        <p:txBody>
          <a:bodyPr/>
          <a:lstStyle/>
          <a:p>
            <a:fld id="{84644F86-5C52-4452-8D3D-C9CB335322BF}" type="slidenum">
              <a:rPr lang="en-US" smtClean="0"/>
              <a:pPr/>
              <a:t>5</a:t>
            </a:fld>
            <a:endParaRPr lang="en-US" dirty="0"/>
          </a:p>
        </p:txBody>
      </p:sp>
    </p:spTree>
    <p:extLst>
      <p:ext uri="{BB962C8B-B14F-4D97-AF65-F5344CB8AC3E}">
        <p14:creationId xmlns:p14="http://schemas.microsoft.com/office/powerpoint/2010/main" val="4008677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r>
              <a:rPr lang="en-US" dirty="0" smtClean="0"/>
              <a:t>Description of chart … </a:t>
            </a:r>
            <a:r>
              <a:rPr lang="en-US" b="1" dirty="0" smtClean="0"/>
              <a:t>This information and the following charts are from </a:t>
            </a:r>
            <a:r>
              <a:rPr lang="en-US" b="1" i="1" dirty="0" smtClean="0"/>
              <a:t>The</a:t>
            </a:r>
            <a:r>
              <a:rPr lang="en-US" b="1" i="1" baseline="0" dirty="0" smtClean="0"/>
              <a:t> Construction Chart Book</a:t>
            </a:r>
            <a:r>
              <a:rPr lang="en-US" b="1" baseline="0" dirty="0" smtClean="0"/>
              <a:t>. </a:t>
            </a:r>
            <a:r>
              <a:rPr lang="en-US" b="0" baseline="0" dirty="0" smtClean="0"/>
              <a:t> The fifth edition will be coming out later this month. Pete Stafford will fill you in on it during his presentation. </a:t>
            </a:r>
          </a:p>
          <a:p>
            <a:r>
              <a:rPr lang="en-US" b="1" baseline="0" dirty="0" smtClean="0"/>
              <a:t>NOTES of explanation</a:t>
            </a:r>
            <a:r>
              <a:rPr lang="en-US" b="0" baseline="0" dirty="0" smtClean="0"/>
              <a:t>: </a:t>
            </a:r>
            <a:r>
              <a:rPr lang="en-US" sz="1200" kern="1200" baseline="0" dirty="0" smtClean="0">
                <a:solidFill>
                  <a:schemeClr val="tx1"/>
                </a:solidFill>
                <a:latin typeface="+mn-lt"/>
                <a:ea typeface="+mn-ea"/>
                <a:cs typeface="+mn-cs"/>
              </a:rPr>
              <a:t>Total may not add to 100% due to rounding. </a:t>
            </a:r>
            <a:r>
              <a:rPr lang="en-US" sz="1200" strike="sngStrike" kern="1200" baseline="0" dirty="0" smtClean="0">
                <a:solidFill>
                  <a:schemeClr val="tx1"/>
                </a:solidFill>
                <a:latin typeface="+mn-lt"/>
                <a:ea typeface="+mn-ea"/>
                <a:cs typeface="+mn-cs"/>
              </a:rPr>
              <a:t>“</a:t>
            </a:r>
            <a:r>
              <a:rPr lang="en-US" sz="1200" b="1" strike="sngStrike" kern="1200" baseline="0" dirty="0" smtClean="0">
                <a:solidFill>
                  <a:schemeClr val="tx1"/>
                </a:solidFill>
                <a:latin typeface="+mn-lt"/>
                <a:ea typeface="+mn-ea"/>
                <a:cs typeface="+mn-cs"/>
              </a:rPr>
              <a:t>Transportation” </a:t>
            </a:r>
            <a:r>
              <a:rPr lang="en-US" sz="1200" strike="sngStrike" kern="1200" baseline="0" dirty="0" smtClean="0">
                <a:solidFill>
                  <a:schemeClr val="tx1"/>
                </a:solidFill>
                <a:latin typeface="+mn-lt"/>
                <a:ea typeface="+mn-ea"/>
                <a:cs typeface="+mn-cs"/>
              </a:rPr>
              <a:t>refers to injuries involving vehicles – due to collision or other type of traffic accident, loss of control, or a sudden stop, start, or jolting of a vehicle regardless of the location where the event occurred. “</a:t>
            </a:r>
            <a:r>
              <a:rPr lang="en-US" sz="1200" b="1" strike="sngStrike" kern="1200" baseline="0" dirty="0" smtClean="0">
                <a:solidFill>
                  <a:schemeClr val="tx1"/>
                </a:solidFill>
                <a:latin typeface="+mn-lt"/>
                <a:ea typeface="+mn-ea"/>
                <a:cs typeface="+mn-cs"/>
              </a:rPr>
              <a:t>Contact with objects” </a:t>
            </a:r>
            <a:r>
              <a:rPr lang="en-US" sz="1200" strike="sngStrike" kern="1200" baseline="0" dirty="0" smtClean="0">
                <a:solidFill>
                  <a:schemeClr val="tx1"/>
                </a:solidFill>
                <a:latin typeface="+mn-lt"/>
                <a:ea typeface="+mn-ea"/>
                <a:cs typeface="+mn-cs"/>
              </a:rPr>
              <a:t>includes being struck by an object, struck against an object, caught in or compressed by equipment or objects, and caught in or crushed by collapsing materials. </a:t>
            </a:r>
            <a:r>
              <a:rPr lang="en-US" sz="1200" b="1" strike="sngStrike" kern="1200" baseline="0" dirty="0" smtClean="0">
                <a:solidFill>
                  <a:schemeClr val="tx1"/>
                </a:solidFill>
                <a:latin typeface="+mn-lt"/>
                <a:ea typeface="+mn-ea"/>
                <a:cs typeface="+mn-cs"/>
              </a:rPr>
              <a:t>“Exposure</a:t>
            </a:r>
            <a:r>
              <a:rPr lang="en-US" sz="1200" strike="sngStrike" kern="1200" baseline="0" dirty="0" smtClean="0">
                <a:solidFill>
                  <a:schemeClr val="tx1"/>
                </a:solidFill>
                <a:latin typeface="+mn-lt"/>
                <a:ea typeface="+mn-ea"/>
                <a:cs typeface="+mn-cs"/>
              </a:rPr>
              <a:t>” includes exposure to electric current; temperature extremes; air pressure changes; caustic, noxious, or allergenic substances; and harmful substances and environments. “</a:t>
            </a:r>
            <a:r>
              <a:rPr lang="en-US" sz="1200" b="1" strike="sngStrike" kern="1200" baseline="0" dirty="0" smtClean="0">
                <a:solidFill>
                  <a:schemeClr val="tx1"/>
                </a:solidFill>
                <a:latin typeface="+mn-lt"/>
                <a:ea typeface="+mn-ea"/>
                <a:cs typeface="+mn-cs"/>
              </a:rPr>
              <a:t>Other” </a:t>
            </a:r>
            <a:r>
              <a:rPr lang="en-US" sz="1200" strike="sngStrike" kern="1200" baseline="0" dirty="0" smtClean="0">
                <a:solidFill>
                  <a:schemeClr val="tx1"/>
                </a:solidFill>
                <a:latin typeface="+mn-lt"/>
                <a:ea typeface="+mn-ea"/>
                <a:cs typeface="+mn-cs"/>
              </a:rPr>
              <a:t>includes fires and explosions; assaults and violent acts, including self-inflicted injuries, assaults, and assaults by animals; and bodily reactions/exertion, such as when startled; and other non-classifiable events or exposures.</a:t>
            </a:r>
            <a:endParaRPr lang="en-US" strike="sngStrike" dirty="0" smtClean="0"/>
          </a:p>
        </p:txBody>
      </p:sp>
      <p:sp>
        <p:nvSpPr>
          <p:cNvPr id="7172" name="Slide Number Placeholder 3"/>
          <p:cNvSpPr>
            <a:spLocks noGrp="1"/>
          </p:cNvSpPr>
          <p:nvPr>
            <p:ph type="sldNum" sz="quarter" idx="5"/>
          </p:nvPr>
        </p:nvSpPr>
        <p:spPr>
          <a:noFill/>
        </p:spPr>
        <p:txBody>
          <a:bodyPr/>
          <a:lstStyle/>
          <a:p>
            <a:fld id="{ED55DA60-79EA-4B23-92B6-8C60A2E83236}" type="slidenum">
              <a:rPr lang="en-US"/>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in graphic:  Causes of fatalities from falls in construction, 2008-2010 total,</a:t>
            </a:r>
            <a:r>
              <a:rPr lang="en-US" baseline="0" dirty="0" smtClean="0"/>
              <a:t> All employment</a:t>
            </a:r>
            <a:endParaRPr lang="en-US" dirty="0" smtClean="0"/>
          </a:p>
          <a:p>
            <a:endParaRPr lang="en-US" dirty="0" smtClean="0"/>
          </a:p>
          <a:p>
            <a:r>
              <a:rPr lang="en-US" dirty="0" smtClean="0"/>
              <a:t>The largest fall fatality hazards:</a:t>
            </a:r>
          </a:p>
          <a:p>
            <a:pPr lvl="1">
              <a:buFont typeface="Arial" pitchFamily="34" charset="0"/>
              <a:buChar char="•"/>
            </a:pPr>
            <a:r>
              <a:rPr lang="en-US" dirty="0" smtClean="0"/>
              <a:t>Roofs		~1/3</a:t>
            </a:r>
            <a:r>
              <a:rPr lang="en-US" baseline="30000" dirty="0" smtClean="0"/>
              <a:t>rd</a:t>
            </a:r>
            <a:endParaRPr lang="en-US" dirty="0" smtClean="0"/>
          </a:p>
          <a:p>
            <a:pPr lvl="1">
              <a:buFont typeface="Arial" pitchFamily="34" charset="0"/>
              <a:buChar char="•"/>
            </a:pPr>
            <a:r>
              <a:rPr lang="en-US" dirty="0" smtClean="0"/>
              <a:t>Ladders	nearly a quarter</a:t>
            </a:r>
          </a:p>
          <a:p>
            <a:pPr lvl="1">
              <a:buFont typeface="Arial" pitchFamily="34" charset="0"/>
              <a:buChar char="•"/>
            </a:pPr>
            <a:r>
              <a:rPr lang="en-US" dirty="0" smtClean="0"/>
              <a:t>Scaffolds	about</a:t>
            </a:r>
            <a:r>
              <a:rPr lang="en-US" baseline="0" dirty="0" smtClean="0"/>
              <a:t> 15%</a:t>
            </a:r>
            <a:endParaRPr lang="en-US" dirty="0" smtClean="0"/>
          </a:p>
          <a:p>
            <a:endParaRPr lang="en-US" dirty="0" smtClean="0"/>
          </a:p>
          <a:p>
            <a:pPr indent="-271193"/>
            <a:r>
              <a:rPr lang="en-US" dirty="0" smtClean="0"/>
              <a:t>These 3 issues combined account for roughly 2/3 of all fatal falls in construction.</a:t>
            </a:r>
          </a:p>
          <a:p>
            <a:r>
              <a:rPr lang="en-US" sz="1200" strike="sngStrike" kern="1200" baseline="0" dirty="0" smtClean="0">
                <a:solidFill>
                  <a:schemeClr val="tx1"/>
                </a:solidFill>
                <a:latin typeface="+mn-lt"/>
                <a:ea typeface="+mn-ea"/>
                <a:cs typeface="+mn-cs"/>
              </a:rPr>
              <a:t>“</a:t>
            </a:r>
            <a:r>
              <a:rPr lang="en-US" sz="1200" b="1" strike="sngStrike" kern="1200" baseline="0" dirty="0" smtClean="0">
                <a:solidFill>
                  <a:schemeClr val="tx1"/>
                </a:solidFill>
                <a:latin typeface="+mn-lt"/>
                <a:ea typeface="+mn-ea"/>
                <a:cs typeface="+mn-cs"/>
              </a:rPr>
              <a:t>Other” </a:t>
            </a:r>
            <a:r>
              <a:rPr lang="en-US" sz="1200" strike="sngStrike" kern="1200" baseline="0" dirty="0" smtClean="0">
                <a:solidFill>
                  <a:schemeClr val="tx1"/>
                </a:solidFill>
                <a:latin typeface="+mn-lt"/>
                <a:ea typeface="+mn-ea"/>
                <a:cs typeface="+mn-cs"/>
              </a:rPr>
              <a:t>causes include jump to a lower level; fall on the same level; fall to a lower level unspecified; and fall down stairs or steps.</a:t>
            </a:r>
            <a:r>
              <a:rPr lang="en-US" sz="1200" kern="1200" baseline="0" dirty="0" smtClean="0">
                <a:solidFill>
                  <a:schemeClr val="tx1"/>
                </a:solidFill>
                <a:latin typeface="+mn-lt"/>
                <a:ea typeface="+mn-ea"/>
                <a:cs typeface="+mn-cs"/>
              </a:rPr>
              <a:t> Total </a:t>
            </a:r>
            <a:r>
              <a:rPr lang="en-US" sz="1200" u="sng" kern="1200" baseline="0" dirty="0" smtClean="0">
                <a:solidFill>
                  <a:schemeClr val="tx1"/>
                </a:solidFill>
                <a:latin typeface="+mn-lt"/>
                <a:ea typeface="+mn-ea"/>
                <a:cs typeface="+mn-cs"/>
              </a:rPr>
              <a:t>may not add to 100% due to rounding</a:t>
            </a:r>
            <a:r>
              <a:rPr lang="en-US" sz="1200" kern="1200" baseline="0" dirty="0" smtClean="0">
                <a:solidFill>
                  <a:schemeClr val="tx1"/>
                </a:solidFill>
                <a:latin typeface="+mn-lt"/>
                <a:ea typeface="+mn-ea"/>
                <a:cs typeface="+mn-cs"/>
              </a:rPr>
              <a:t>.</a:t>
            </a:r>
            <a:endParaRPr lang="en-US" b="1" dirty="0" smtClean="0"/>
          </a:p>
          <a:p>
            <a:endParaRPr lang="en-US" dirty="0"/>
          </a:p>
        </p:txBody>
      </p:sp>
      <p:sp>
        <p:nvSpPr>
          <p:cNvPr id="4" name="Slide Number Placeholder 3"/>
          <p:cNvSpPr>
            <a:spLocks noGrp="1"/>
          </p:cNvSpPr>
          <p:nvPr>
            <p:ph type="sldNum" sz="quarter" idx="10"/>
          </p:nvPr>
        </p:nvSpPr>
        <p:spPr/>
        <p:txBody>
          <a:bodyPr/>
          <a:lstStyle/>
          <a:p>
            <a:fld id="{B037F52C-451D-4244-931B-7EFFCE3E6BF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7F52C-451D-4244-931B-7EFFCE3E6BF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5F415-5B91-4F8C-9C11-E9ACAB91D14D}" type="slidenum">
              <a:rPr lang="en-US"/>
              <a:pPr/>
              <a:t>9</a:t>
            </a:fld>
            <a:endParaRPr lang="en-US"/>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r>
              <a:rPr lang="en-US" dirty="0" smtClean="0"/>
              <a:t>One reason</a:t>
            </a:r>
            <a:r>
              <a:rPr lang="en-US" baseline="0" dirty="0" smtClean="0"/>
              <a:t> we are reaching out to small contractors may be obvious when you see this chart. More than half of all fatal falls occur among employees of small contractors, or companies having 10 or fewer employees. </a:t>
            </a:r>
            <a:r>
              <a:rPr lang="en-US" dirty="0"/>
              <a:t>This was disproportionally high, given that </a:t>
            </a:r>
            <a:r>
              <a:rPr lang="en-US" dirty="0" smtClean="0"/>
              <a:t>fewer than </a:t>
            </a:r>
            <a:r>
              <a:rPr lang="en-US" dirty="0"/>
              <a:t>30% of construction workers were employed in establishments of this size. </a:t>
            </a:r>
            <a:r>
              <a:rPr lang="en-US" dirty="0" smtClean="0"/>
              <a:t> Hence our focus</a:t>
            </a:r>
            <a:r>
              <a:rPr lang="en-US" baseline="0" dirty="0" smtClean="0"/>
              <a:t> on small residential contractors as the primary target audience.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012825" y="1025525"/>
            <a:ext cx="4573588" cy="3430588"/>
          </a:xfrm>
          <a:ln/>
        </p:spPr>
      </p:sp>
      <p:sp>
        <p:nvSpPr>
          <p:cNvPr id="62467" name="Notes Placeholder 2"/>
          <p:cNvSpPr>
            <a:spLocks noGrp="1"/>
          </p:cNvSpPr>
          <p:nvPr>
            <p:ph type="body" idx="1"/>
          </p:nvPr>
        </p:nvSpPr>
        <p:spPr>
          <a:xfrm>
            <a:off x="723007" y="4878461"/>
            <a:ext cx="5196536" cy="4112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r>
              <a:rPr lang="en-US" strike="sngStrike" dirty="0"/>
              <a:t>Why we need a fall prevention campaign for construction. </a:t>
            </a:r>
          </a:p>
          <a:p>
            <a:pPr lvl="0" eaLnBrk="0" fontAlgn="base" hangingPunct="0"/>
            <a:r>
              <a:rPr lang="en-US" b="1" strike="sngStrike" dirty="0"/>
              <a:t>FALLS ARE THE LEADING CAUSE OF DEATH IN CONSTRUCTION</a:t>
            </a:r>
            <a:r>
              <a:rPr lang="en-US" strike="sngStrike" dirty="0"/>
              <a:t>.  In 2010, there were 255 fall fatalities and 10,000 injuries. </a:t>
            </a:r>
            <a:r>
              <a:rPr lang="en-US" dirty="0"/>
              <a:t> Falls have consistently accounted for </a:t>
            </a:r>
            <a:r>
              <a:rPr lang="en-US" dirty="0" smtClean="0"/>
              <a:t>a large</a:t>
            </a:r>
            <a:r>
              <a:rPr lang="en-US" baseline="0" dirty="0" smtClean="0"/>
              <a:t> proportion of </a:t>
            </a:r>
            <a:r>
              <a:rPr lang="en-US" dirty="0" smtClean="0"/>
              <a:t>fatalities and about 10,000 non-fatal injuries</a:t>
            </a:r>
            <a:r>
              <a:rPr lang="en-US" baseline="0" dirty="0" smtClean="0"/>
              <a:t> </a:t>
            </a:r>
            <a:r>
              <a:rPr lang="en-US" dirty="0" smtClean="0"/>
              <a:t>in construction over time.</a:t>
            </a:r>
            <a:r>
              <a:rPr lang="en-US" b="1" dirty="0" smtClean="0"/>
              <a:t> These </a:t>
            </a:r>
            <a:r>
              <a:rPr lang="en-US" b="1" dirty="0"/>
              <a:t>injuries and deaths are preventable</a:t>
            </a:r>
            <a:r>
              <a:rPr lang="en-US" dirty="0"/>
              <a:t>.  </a:t>
            </a:r>
          </a:p>
          <a:p>
            <a:pPr eaLnBrk="1" hangingPunct="1">
              <a:buFontTx/>
              <a:buNone/>
            </a:pPr>
            <a:endParaRPr lang="en-US" dirty="0" smtClean="0"/>
          </a:p>
          <a:p>
            <a:pPr lvl="0" eaLnBrk="0" fontAlgn="base" hangingPunct="0"/>
            <a:r>
              <a:rPr lang="en-US" strike="sngStrike" dirty="0"/>
              <a:t>The fall prevention campaign focuses on raising employee awareness of common fall hazards in construction with the message </a:t>
            </a:r>
            <a:r>
              <a:rPr lang="en-US" b="1" strike="sngStrike" dirty="0"/>
              <a:t>Safety Pays - Falls Cost</a:t>
            </a:r>
            <a:r>
              <a:rPr lang="en-US" strike="sngStrike" dirty="0"/>
              <a:t>, and how falls from roofs, ladders, scaffolds  (the three leading causes of fall fatalities in construction) can be prevented and lives can be saved through three simple </a:t>
            </a:r>
            <a:r>
              <a:rPr lang="en-US" strike="sngStrike" dirty="0" smtClean="0"/>
              <a:t>steps for contractors: </a:t>
            </a:r>
            <a:r>
              <a:rPr lang="en-US" b="1" strike="sngStrike" dirty="0"/>
              <a:t>Plan, Provide and Train</a:t>
            </a:r>
            <a:r>
              <a:rPr lang="en-US" strike="sngStrike" dirty="0"/>
              <a:t>. </a:t>
            </a:r>
          </a:p>
          <a:p>
            <a:pPr lvl="0" eaLnBrk="0" fontAlgn="base" hangingPunct="0"/>
            <a:r>
              <a:rPr lang="en-US" b="1" u="sng" strike="sngStrike" dirty="0"/>
              <a:t>PLAN</a:t>
            </a:r>
            <a:r>
              <a:rPr lang="en-US" b="1" strike="sngStrike" dirty="0"/>
              <a:t> </a:t>
            </a:r>
            <a:r>
              <a:rPr lang="en-US" strike="sngStrike" dirty="0"/>
              <a:t>ahead to get the job done safely.</a:t>
            </a:r>
          </a:p>
          <a:p>
            <a:pPr lvl="0" eaLnBrk="0" fontAlgn="base" hangingPunct="0"/>
            <a:r>
              <a:rPr lang="en-US" b="1" u="sng" strike="sngStrike" dirty="0"/>
              <a:t>PROVIDE</a:t>
            </a:r>
            <a:r>
              <a:rPr lang="en-US" strike="sngStrike" dirty="0"/>
              <a:t> the right equipment</a:t>
            </a:r>
          </a:p>
          <a:p>
            <a:pPr lvl="0" eaLnBrk="0" fontAlgn="base" hangingPunct="0"/>
            <a:r>
              <a:rPr lang="en-US" b="1" u="sng" strike="sngStrike" dirty="0"/>
              <a:t>TRAIN</a:t>
            </a:r>
            <a:r>
              <a:rPr lang="en-US" strike="sngStrike" dirty="0"/>
              <a:t> everyone to use the equipment safely</a:t>
            </a:r>
            <a:endParaRPr lang="en-US" sz="1600" strike="sngStrike" dirty="0"/>
          </a:p>
          <a:p>
            <a:pPr eaLnBrk="0" fontAlgn="base" hangingPunct="0"/>
            <a:r>
              <a:rPr lang="en-US" sz="1600" strike="sngStrike" dirty="0"/>
              <a:t> </a:t>
            </a:r>
          </a:p>
          <a:p>
            <a:pPr defTabSz="903900">
              <a:defRPr/>
            </a:pPr>
            <a:r>
              <a:rPr lang="en-US" strike="sngStrike" dirty="0"/>
              <a:t>Note: </a:t>
            </a:r>
            <a:r>
              <a:rPr lang="en-US" b="1" strike="sngStrike" dirty="0" smtClean="0"/>
              <a:t>Falls from roofs, ladders and scaffolds accounted for approximately 74% of all fall fatalities in 2010</a:t>
            </a:r>
          </a:p>
          <a:p>
            <a:endParaRPr lang="en-US" strike="sngStrike" dirty="0"/>
          </a:p>
          <a:p>
            <a:pPr eaLnBrk="1" hangingPunct="1"/>
            <a:endParaRPr lang="en-US" strike="sngStrike" dirty="0" smtClean="0"/>
          </a:p>
          <a:p>
            <a:pPr eaLnBrk="1" hangingPunct="1"/>
            <a:endParaRPr lang="en-US" strike="sngStrike" dirty="0" smtClean="0"/>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454" eaLnBrk="0" hangingPunct="0">
              <a:defRPr sz="1600">
                <a:solidFill>
                  <a:schemeClr val="tx1"/>
                </a:solidFill>
                <a:latin typeface="Arial" charset="0"/>
              </a:defRPr>
            </a:lvl1pPr>
            <a:lvl2pPr marL="734418" indent="-282469" defTabSz="916454" eaLnBrk="0" hangingPunct="0">
              <a:defRPr sz="1600">
                <a:solidFill>
                  <a:schemeClr val="tx1"/>
                </a:solidFill>
                <a:latin typeface="Arial" charset="0"/>
              </a:defRPr>
            </a:lvl2pPr>
            <a:lvl3pPr marL="1129874" indent="-225975" defTabSz="916454" eaLnBrk="0" hangingPunct="0">
              <a:defRPr sz="1600">
                <a:solidFill>
                  <a:schemeClr val="tx1"/>
                </a:solidFill>
                <a:latin typeface="Arial" charset="0"/>
              </a:defRPr>
            </a:lvl3pPr>
            <a:lvl4pPr marL="1581823" indent="-225975" defTabSz="916454" eaLnBrk="0" hangingPunct="0">
              <a:defRPr sz="1600">
                <a:solidFill>
                  <a:schemeClr val="tx1"/>
                </a:solidFill>
                <a:latin typeface="Arial" charset="0"/>
              </a:defRPr>
            </a:lvl4pPr>
            <a:lvl5pPr marL="2033774" indent="-225975" defTabSz="916454" eaLnBrk="0" hangingPunct="0">
              <a:defRPr sz="1600">
                <a:solidFill>
                  <a:schemeClr val="tx1"/>
                </a:solidFill>
                <a:latin typeface="Arial" charset="0"/>
              </a:defRPr>
            </a:lvl5pPr>
            <a:lvl6pPr marL="2485723" indent="-225975" defTabSz="916454" eaLnBrk="0" fontAlgn="base" hangingPunct="0">
              <a:spcBef>
                <a:spcPct val="0"/>
              </a:spcBef>
              <a:spcAft>
                <a:spcPct val="0"/>
              </a:spcAft>
              <a:defRPr sz="1600">
                <a:solidFill>
                  <a:schemeClr val="tx1"/>
                </a:solidFill>
                <a:latin typeface="Arial" charset="0"/>
              </a:defRPr>
            </a:lvl6pPr>
            <a:lvl7pPr marL="2937672" indent="-225975" defTabSz="916454" eaLnBrk="0" fontAlgn="base" hangingPunct="0">
              <a:spcBef>
                <a:spcPct val="0"/>
              </a:spcBef>
              <a:spcAft>
                <a:spcPct val="0"/>
              </a:spcAft>
              <a:defRPr sz="1600">
                <a:solidFill>
                  <a:schemeClr val="tx1"/>
                </a:solidFill>
                <a:latin typeface="Arial" charset="0"/>
              </a:defRPr>
            </a:lvl7pPr>
            <a:lvl8pPr marL="3389623" indent="-225975" defTabSz="916454" eaLnBrk="0" fontAlgn="base" hangingPunct="0">
              <a:spcBef>
                <a:spcPct val="0"/>
              </a:spcBef>
              <a:spcAft>
                <a:spcPct val="0"/>
              </a:spcAft>
              <a:defRPr sz="1600">
                <a:solidFill>
                  <a:schemeClr val="tx1"/>
                </a:solidFill>
                <a:latin typeface="Arial" charset="0"/>
              </a:defRPr>
            </a:lvl8pPr>
            <a:lvl9pPr marL="3841572" indent="-225975" defTabSz="916454" eaLnBrk="0" fontAlgn="base" hangingPunct="0">
              <a:spcBef>
                <a:spcPct val="0"/>
              </a:spcBef>
              <a:spcAft>
                <a:spcPct val="0"/>
              </a:spcAft>
              <a:defRPr sz="1600">
                <a:solidFill>
                  <a:schemeClr val="tx1"/>
                </a:solidFill>
                <a:latin typeface="Arial" charset="0"/>
              </a:defRPr>
            </a:lvl9pPr>
          </a:lstStyle>
          <a:p>
            <a:pPr eaLnBrk="1" hangingPunct="1"/>
            <a:fld id="{260730F5-E94E-4CB4-B519-5417506638C0}" type="slidenum">
              <a:rPr lang="en-US" sz="1200">
                <a:cs typeface="Arial" charset="0"/>
              </a:rPr>
              <a:pPr eaLnBrk="1" hangingPunct="1"/>
              <a:t>10</a:t>
            </a:fld>
            <a:endParaRPr lang="en-US" sz="1200"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Eight of these ten leading serious</a:t>
            </a:r>
            <a:r>
              <a:rPr lang="en-US" baseline="0" dirty="0" smtClean="0"/>
              <a:t> violations are related to falls and fall protection.</a:t>
            </a:r>
            <a:endParaRPr lang="en-US" dirty="0"/>
          </a:p>
        </p:txBody>
      </p:sp>
      <p:sp>
        <p:nvSpPr>
          <p:cNvPr id="4" name="Slide Number Placeholder 3"/>
          <p:cNvSpPr>
            <a:spLocks noGrp="1"/>
          </p:cNvSpPr>
          <p:nvPr>
            <p:ph type="sldNum" sz="quarter" idx="10"/>
          </p:nvPr>
        </p:nvSpPr>
        <p:spPr/>
        <p:txBody>
          <a:bodyPr/>
          <a:lstStyle/>
          <a:p>
            <a:fld id="{5F6A0129-02D0-4E1A-89E0-996AECF970ED}" type="slidenum">
              <a:rPr lang="en-US" smtClean="0"/>
              <a:pPr/>
              <a:t>11</a:t>
            </a:fld>
            <a:endParaRPr lang="en-US"/>
          </a:p>
        </p:txBody>
      </p:sp>
    </p:spTree>
    <p:extLst>
      <p:ext uri="{BB962C8B-B14F-4D97-AF65-F5344CB8AC3E}">
        <p14:creationId xmlns:p14="http://schemas.microsoft.com/office/powerpoint/2010/main" val="1053878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91200"/>
            <a:ext cx="8339337" cy="87173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57200"/>
            <a:ext cx="8339328" cy="1153176"/>
          </a:xfrm>
          <a:prstGeom prst="rect">
            <a:avLst/>
          </a:prstGeom>
        </p:spPr>
      </p:pic>
    </p:spTree>
    <p:extLst>
      <p:ext uri="{BB962C8B-B14F-4D97-AF65-F5344CB8AC3E}">
        <p14:creationId xmlns:p14="http://schemas.microsoft.com/office/powerpoint/2010/main" val="406461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F07E18-D5A0-4D38-B2DF-861CF6BD983B}" type="datetimeFigureOut">
              <a:rPr lang="en-US" smtClean="0"/>
              <a:pPr/>
              <a:t>3/26/2015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422D36-534E-4182-BDB3-357A4A46039A}" type="slidenum">
              <a:rPr lang="en-US" smtClean="0"/>
              <a:pPr/>
              <a:t>‹#›</a:t>
            </a:fld>
            <a:endParaRPr lang="en-US"/>
          </a:p>
        </p:txBody>
      </p:sp>
    </p:spTree>
    <p:extLst>
      <p:ext uri="{BB962C8B-B14F-4D97-AF65-F5344CB8AC3E}">
        <p14:creationId xmlns:p14="http://schemas.microsoft.com/office/powerpoint/2010/main" val="64509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47800"/>
            <a:ext cx="2057400" cy="4678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6783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F07E18-D5A0-4D38-B2DF-861CF6BD983B}" type="datetimeFigureOut">
              <a:rPr lang="en-US" smtClean="0"/>
              <a:pPr/>
              <a:t>3/26/2015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422D36-534E-4182-BDB3-357A4A46039A}" type="slidenum">
              <a:rPr lang="en-US" smtClean="0"/>
              <a:pPr/>
              <a:t>‹#›</a:t>
            </a:fld>
            <a:endParaRPr lang="en-US"/>
          </a:p>
        </p:txBody>
      </p:sp>
    </p:spTree>
    <p:extLst>
      <p:ext uri="{BB962C8B-B14F-4D97-AF65-F5344CB8AC3E}">
        <p14:creationId xmlns:p14="http://schemas.microsoft.com/office/powerpoint/2010/main" val="3578334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FC178696-3D32-4348-956D-86B80BEF06E7}" type="slidenum">
              <a:rPr lang="en-US"/>
              <a:pPr/>
              <a:t>‹#›</a:t>
            </a:fld>
            <a:endParaRPr lang="en-US"/>
          </a:p>
        </p:txBody>
      </p:sp>
    </p:spTree>
    <p:extLst>
      <p:ext uri="{BB962C8B-B14F-4D97-AF65-F5344CB8AC3E}">
        <p14:creationId xmlns:p14="http://schemas.microsoft.com/office/powerpoint/2010/main" val="412993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D18FC9-23EE-40FC-819A-881E5B64BA4F}" type="datetimeFigureOut">
              <a:rPr lang="en-US" smtClean="0">
                <a:solidFill>
                  <a:prstClr val="black">
                    <a:tint val="75000"/>
                  </a:prstClr>
                </a:solidFill>
              </a:rPr>
              <a:pPr/>
              <a:t>3/26/2015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EA3E47-EECF-4E4A-9641-FE89ECB694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140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18FC9-23EE-40FC-819A-881E5B64BA4F}" type="datetimeFigureOut">
              <a:rPr lang="en-US" smtClean="0">
                <a:solidFill>
                  <a:prstClr val="black">
                    <a:tint val="75000"/>
                  </a:prstClr>
                </a:solidFill>
              </a:rPr>
              <a:pPr/>
              <a:t>3/26/2015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EA3E47-EECF-4E4A-9641-FE89ECB694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25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18FC9-23EE-40FC-819A-881E5B64BA4F}" type="datetimeFigureOut">
              <a:rPr lang="en-US" smtClean="0">
                <a:solidFill>
                  <a:prstClr val="black">
                    <a:tint val="75000"/>
                  </a:prstClr>
                </a:solidFill>
              </a:rPr>
              <a:pPr/>
              <a:t>3/26/2015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EA3E47-EECF-4E4A-9641-FE89ECB694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016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D18FC9-23EE-40FC-819A-881E5B64BA4F}" type="datetimeFigureOut">
              <a:rPr lang="en-US" smtClean="0">
                <a:solidFill>
                  <a:prstClr val="black">
                    <a:tint val="75000"/>
                  </a:prstClr>
                </a:solidFill>
              </a:rPr>
              <a:pPr/>
              <a:t>3/26/2015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EA3E47-EECF-4E4A-9641-FE89ECB694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960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D18FC9-23EE-40FC-819A-881E5B64BA4F}" type="datetimeFigureOut">
              <a:rPr lang="en-US" smtClean="0">
                <a:solidFill>
                  <a:prstClr val="black">
                    <a:tint val="75000"/>
                  </a:prstClr>
                </a:solidFill>
              </a:rPr>
              <a:pPr/>
              <a:t>3/26/2015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EA3E47-EECF-4E4A-9641-FE89ECB694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68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18FC9-23EE-40FC-819A-881E5B64BA4F}" type="datetimeFigureOut">
              <a:rPr lang="en-US" smtClean="0">
                <a:solidFill>
                  <a:prstClr val="black">
                    <a:tint val="75000"/>
                  </a:prstClr>
                </a:solidFill>
              </a:rPr>
              <a:pPr/>
              <a:t>3/26/2015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EA3E47-EECF-4E4A-9641-FE89ECB694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35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18FC9-23EE-40FC-819A-881E5B64BA4F}" type="datetimeFigureOut">
              <a:rPr lang="en-US" smtClean="0">
                <a:solidFill>
                  <a:prstClr val="black">
                    <a:tint val="75000"/>
                  </a:prstClr>
                </a:solidFill>
              </a:rPr>
              <a:pPr/>
              <a:t>3/26/2015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EA3E47-EECF-4E4A-9641-FE89ECB694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0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9222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18FC9-23EE-40FC-819A-881E5B64BA4F}" type="datetimeFigureOut">
              <a:rPr lang="en-US" smtClean="0">
                <a:solidFill>
                  <a:prstClr val="black">
                    <a:tint val="75000"/>
                  </a:prstClr>
                </a:solidFill>
              </a:rPr>
              <a:pPr/>
              <a:t>3/26/2015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EA3E47-EECF-4E4A-9641-FE89ECB694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414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18FC9-23EE-40FC-819A-881E5B64BA4F}" type="datetimeFigureOut">
              <a:rPr lang="en-US" smtClean="0">
                <a:solidFill>
                  <a:prstClr val="black">
                    <a:tint val="75000"/>
                  </a:prstClr>
                </a:solidFill>
              </a:rPr>
              <a:pPr/>
              <a:t>3/26/2015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EA3E47-EECF-4E4A-9641-FE89ECB694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26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18FC9-23EE-40FC-819A-881E5B64BA4F}" type="datetimeFigureOut">
              <a:rPr lang="en-US" smtClean="0">
                <a:solidFill>
                  <a:prstClr val="black">
                    <a:tint val="75000"/>
                  </a:prstClr>
                </a:solidFill>
              </a:rPr>
              <a:pPr/>
              <a:t>3/26/2015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EA3E47-EECF-4E4A-9641-FE89ECB694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498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18FC9-23EE-40FC-819A-881E5B64BA4F}" type="datetimeFigureOut">
              <a:rPr lang="en-US" smtClean="0">
                <a:solidFill>
                  <a:prstClr val="black">
                    <a:tint val="75000"/>
                  </a:prstClr>
                </a:solidFill>
              </a:rPr>
              <a:pPr/>
              <a:t>3/26/2015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EA3E47-EECF-4E4A-9641-FE89ECB694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4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49791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5028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28911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874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8447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336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59684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046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8120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2365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0324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27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772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990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4155" y="1417638"/>
            <a:ext cx="4040188"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429000"/>
            <a:ext cx="4040188" cy="2697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68825" y="1417638"/>
            <a:ext cx="4041775"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429000"/>
            <a:ext cx="4041775" cy="2697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5F07E18-D5A0-4D38-B2DF-861CF6BD983B}" type="datetimeFigureOut">
              <a:rPr lang="en-US" smtClean="0"/>
              <a:pPr/>
              <a:t>3/26/2015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3422D36-534E-4182-BDB3-357A4A46039A}" type="slidenum">
              <a:rPr lang="en-US" smtClean="0"/>
              <a:pPr/>
              <a:t>‹#›</a:t>
            </a:fld>
            <a:endParaRPr lang="en-US"/>
          </a:p>
        </p:txBody>
      </p:sp>
    </p:spTree>
    <p:extLst>
      <p:ext uri="{BB962C8B-B14F-4D97-AF65-F5344CB8AC3E}">
        <p14:creationId xmlns:p14="http://schemas.microsoft.com/office/powerpoint/2010/main" val="262598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019055"/>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5F07E18-D5A0-4D38-B2DF-861CF6BD983B}" type="datetimeFigureOut">
              <a:rPr lang="en-US" smtClean="0"/>
              <a:pPr/>
              <a:t>3/26/2015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3422D36-534E-4182-BDB3-357A4A46039A}" type="slidenum">
              <a:rPr lang="en-US" smtClean="0"/>
              <a:pPr/>
              <a:t>‹#›</a:t>
            </a:fld>
            <a:endParaRPr lang="en-US"/>
          </a:p>
        </p:txBody>
      </p:sp>
    </p:spTree>
    <p:extLst>
      <p:ext uri="{BB962C8B-B14F-4D97-AF65-F5344CB8AC3E}">
        <p14:creationId xmlns:p14="http://schemas.microsoft.com/office/powerpoint/2010/main" val="386154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5F07E18-D5A0-4D38-B2DF-861CF6BD983B}" type="datetimeFigureOut">
              <a:rPr lang="en-US" smtClean="0"/>
              <a:pPr/>
              <a:t>3/26/2015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3422D36-534E-4182-BDB3-357A4A46039A}" type="slidenum">
              <a:rPr lang="en-US" smtClean="0"/>
              <a:pPr/>
              <a:t>‹#›</a:t>
            </a:fld>
            <a:endParaRPr lang="en-US"/>
          </a:p>
        </p:txBody>
      </p:sp>
    </p:spTree>
    <p:extLst>
      <p:ext uri="{BB962C8B-B14F-4D97-AF65-F5344CB8AC3E}">
        <p14:creationId xmlns:p14="http://schemas.microsoft.com/office/powerpoint/2010/main" val="394457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F07E18-D5A0-4D38-B2DF-861CF6BD983B}" type="datetimeFigureOut">
              <a:rPr lang="en-US" smtClean="0"/>
              <a:pPr/>
              <a:t>3/26/2015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422D36-534E-4182-BDB3-357A4A46039A}" type="slidenum">
              <a:rPr lang="en-US" smtClean="0"/>
              <a:pPr/>
              <a:t>‹#›</a:t>
            </a:fld>
            <a:endParaRPr lang="en-US"/>
          </a:p>
        </p:txBody>
      </p:sp>
    </p:spTree>
    <p:extLst>
      <p:ext uri="{BB962C8B-B14F-4D97-AF65-F5344CB8AC3E}">
        <p14:creationId xmlns:p14="http://schemas.microsoft.com/office/powerpoint/2010/main" val="133541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F07E18-D5A0-4D38-B2DF-861CF6BD983B}" type="datetimeFigureOut">
              <a:rPr lang="en-US" smtClean="0"/>
              <a:pPr/>
              <a:t>3/26/2015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422D36-534E-4182-BDB3-357A4A46039A}" type="slidenum">
              <a:rPr lang="en-US" smtClean="0"/>
              <a:pPr/>
              <a:t>‹#›</a:t>
            </a:fld>
            <a:endParaRPr lang="en-US"/>
          </a:p>
        </p:txBody>
      </p:sp>
    </p:spTree>
    <p:extLst>
      <p:ext uri="{BB962C8B-B14F-4D97-AF65-F5344CB8AC3E}">
        <p14:creationId xmlns:p14="http://schemas.microsoft.com/office/powerpoint/2010/main" val="340251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0"/>
            <a:ext cx="8229600" cy="101905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90800"/>
            <a:ext cx="8229600" cy="3276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23663" y="6018362"/>
            <a:ext cx="8339337" cy="676657"/>
          </a:xfrm>
          <a:prstGeom prst="rect">
            <a:avLst/>
          </a:prstGeom>
        </p:spPr>
      </p:pic>
    </p:spTree>
    <p:extLst>
      <p:ext uri="{BB962C8B-B14F-4D97-AF65-F5344CB8AC3E}">
        <p14:creationId xmlns:p14="http://schemas.microsoft.com/office/powerpoint/2010/main" val="1845958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1" kern="1200">
          <a:solidFill>
            <a:schemeClr val="tx1"/>
          </a:solidFill>
          <a:latin typeface="Univers 57 Condense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Univers 57 Condensed"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Univers 57 Condensed"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Univers 57 Condensed"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Univers 57 Condensed"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Univers 57 Condense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8FC9-23EE-40FC-819A-881E5B64BA4F}" type="datetimeFigureOut">
              <a:rPr lang="en-US" smtClean="0">
                <a:solidFill>
                  <a:prstClr val="black">
                    <a:tint val="75000"/>
                  </a:prstClr>
                </a:solidFill>
              </a:rPr>
              <a:pPr/>
              <a:t>3/26/2015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A3E47-EECF-4E4A-9641-FE89ECB694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7600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ChangeArrowheads="1"/>
          </p:cNvSpPr>
          <p:nvPr/>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4101" name="Rectangle 5"/>
          <p:cNvSpPr>
            <a:spLocks noChangeArrowheads="1"/>
          </p:cNvSpPr>
          <p:nvPr/>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4102" name="Rectangle 6"/>
          <p:cNvSpPr>
            <a:spLocks noChangeArrowheads="1"/>
          </p:cNvSpPr>
          <p:nvPr/>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24819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b="1">
          <a:solidFill>
            <a:schemeClr val="accent2"/>
          </a:solidFill>
          <a:latin typeface="+mj-lt"/>
          <a:ea typeface="+mj-ea"/>
          <a:cs typeface="+mj-cs"/>
        </a:defRPr>
      </a:lvl1pPr>
      <a:lvl2pPr algn="ctr" rtl="0" fontAlgn="base">
        <a:spcBef>
          <a:spcPct val="0"/>
        </a:spcBef>
        <a:spcAft>
          <a:spcPct val="0"/>
        </a:spcAft>
        <a:defRPr sz="4400" b="1">
          <a:solidFill>
            <a:schemeClr val="accent2"/>
          </a:solidFill>
          <a:latin typeface="Arial" charset="0"/>
        </a:defRPr>
      </a:lvl2pPr>
      <a:lvl3pPr algn="ctr" rtl="0" fontAlgn="base">
        <a:spcBef>
          <a:spcPct val="0"/>
        </a:spcBef>
        <a:spcAft>
          <a:spcPct val="0"/>
        </a:spcAft>
        <a:defRPr sz="4400" b="1">
          <a:solidFill>
            <a:schemeClr val="accent2"/>
          </a:solidFill>
          <a:latin typeface="Arial" charset="0"/>
        </a:defRPr>
      </a:lvl3pPr>
      <a:lvl4pPr algn="ctr" rtl="0" fontAlgn="base">
        <a:spcBef>
          <a:spcPct val="0"/>
        </a:spcBef>
        <a:spcAft>
          <a:spcPct val="0"/>
        </a:spcAft>
        <a:defRPr sz="4400" b="1">
          <a:solidFill>
            <a:schemeClr val="accent2"/>
          </a:solidFill>
          <a:latin typeface="Arial" charset="0"/>
        </a:defRPr>
      </a:lvl4pPr>
      <a:lvl5pPr algn="ctr" rtl="0" fontAlgn="base">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youtu.be/MFthzInDdLQ"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witter.com/NIOSHConstruct" TargetMode="External"/><Relationship Id="rId2" Type="http://schemas.openxmlformats.org/officeDocument/2006/relationships/hyperlink" Target="http://www.cdc.gov/niosh/construction/"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8" Type="http://schemas.openxmlformats.org/officeDocument/2006/relationships/hyperlink" Target="mailto:Lescallett.Gary@dol.gov" TargetMode="External"/><Relationship Id="rId13" Type="http://schemas.openxmlformats.org/officeDocument/2006/relationships/hyperlink" Target="mailto:Wood.Brian.L@dol.gov" TargetMode="External"/><Relationship Id="rId18" Type="http://schemas.openxmlformats.org/officeDocument/2006/relationships/hyperlink" Target="mailto:Cavanaugh.Dale@dol.gov" TargetMode="External"/><Relationship Id="rId3" Type="http://schemas.openxmlformats.org/officeDocument/2006/relationships/image" Target="../media/image20.jpeg"/><Relationship Id="rId7" Type="http://schemas.openxmlformats.org/officeDocument/2006/relationships/hyperlink" Target="mailto:Bosley.Tom@dol.gov" TargetMode="External"/><Relationship Id="rId12" Type="http://schemas.openxmlformats.org/officeDocument/2006/relationships/hyperlink" Target="mailto:Clark.Travis@dol.gov" TargetMode="External"/><Relationship Id="rId17" Type="http://schemas.openxmlformats.org/officeDocument/2006/relationships/hyperlink" Target="mailto:Benavides.Jose@dol.gov" TargetMode="External"/><Relationship Id="rId2" Type="http://schemas.openxmlformats.org/officeDocument/2006/relationships/notesSlide" Target="../notesSlides/notesSlide21.xml"/><Relationship Id="rId16" Type="http://schemas.openxmlformats.org/officeDocument/2006/relationships/hyperlink" Target="mailto:Baptiste.Brad@dol.gov" TargetMode="External"/><Relationship Id="rId1" Type="http://schemas.openxmlformats.org/officeDocument/2006/relationships/slideLayout" Target="../slideLayouts/slideLayout25.xml"/><Relationship Id="rId6" Type="http://schemas.openxmlformats.org/officeDocument/2006/relationships/hyperlink" Target="mailto:Harrity.James@dol.gov" TargetMode="External"/><Relationship Id="rId11" Type="http://schemas.openxmlformats.org/officeDocument/2006/relationships/hyperlink" Target="mailto:Stevenson-Ortiz.Judy@dol.gov" TargetMode="External"/><Relationship Id="rId5" Type="http://schemas.openxmlformats.org/officeDocument/2006/relationships/hyperlink" Target="mailto:Levy.Mike@dol.gov" TargetMode="External"/><Relationship Id="rId15" Type="http://schemas.openxmlformats.org/officeDocument/2006/relationships/hyperlink" Target="mailto:Finnigan.Matthew@dol.gov" TargetMode="External"/><Relationship Id="rId10" Type="http://schemas.openxmlformats.org/officeDocument/2006/relationships/hyperlink" Target="mailto:Flesher.Josh@dol.gov" TargetMode="External"/><Relationship Id="rId4" Type="http://schemas.openxmlformats.org/officeDocument/2006/relationships/hyperlink" Target="mailto:Varney.Dale@dol.gov" TargetMode="External"/><Relationship Id="rId9" Type="http://schemas.openxmlformats.org/officeDocument/2006/relationships/hyperlink" Target="mailto:Crenshaw.Darnell@dol.gov" TargetMode="External"/><Relationship Id="rId14" Type="http://schemas.openxmlformats.org/officeDocument/2006/relationships/hyperlink" Target="mailto:Wheeler.Jacalyn@dol.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opconstructionfalls.com/wp-content/uploads/2015/03/2015-Stand-Down-10-Day-Plan.pdf"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topconstructionfalls.com/?page_id=183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falls@cpwr.com"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NIOSH UPDATE</a:t>
            </a:r>
            <a:endParaRPr lang="en-US" dirty="0"/>
          </a:p>
        </p:txBody>
      </p:sp>
      <p:sp>
        <p:nvSpPr>
          <p:cNvPr id="3" name="Content Placeholder 2"/>
          <p:cNvSpPr>
            <a:spLocks noGrp="1"/>
          </p:cNvSpPr>
          <p:nvPr>
            <p:ph idx="1"/>
          </p:nvPr>
        </p:nvSpPr>
        <p:spPr/>
        <p:txBody>
          <a:bodyPr/>
          <a:lstStyle/>
          <a:p>
            <a:pPr marL="0" indent="0" algn="ctr">
              <a:buNone/>
            </a:pPr>
            <a:r>
              <a:rPr lang="en-US" dirty="0" smtClean="0"/>
              <a:t>Dr. Christine Branche</a:t>
            </a:r>
            <a:endParaRPr lang="en-US" dirty="0"/>
          </a:p>
        </p:txBody>
      </p:sp>
    </p:spTree>
    <p:extLst>
      <p:ext uri="{BB962C8B-B14F-4D97-AF65-F5344CB8AC3E}">
        <p14:creationId xmlns:p14="http://schemas.microsoft.com/office/powerpoint/2010/main" val="171601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Group 2"/>
          <p:cNvGraphicFramePr>
            <a:graphicFrameLocks noGrp="1"/>
          </p:cNvGraphicFramePr>
          <p:nvPr>
            <p:extLst>
              <p:ext uri="{D42A27DB-BD31-4B8C-83A1-F6EECF244321}">
                <p14:modId xmlns:p14="http://schemas.microsoft.com/office/powerpoint/2010/main" val="1478839251"/>
              </p:ext>
            </p:extLst>
          </p:nvPr>
        </p:nvGraphicFramePr>
        <p:xfrm>
          <a:off x="331788" y="1828800"/>
          <a:ext cx="8609013" cy="2743199"/>
        </p:xfrm>
        <a:graphic>
          <a:graphicData uri="http://schemas.openxmlformats.org/drawingml/2006/table">
            <a:tbl>
              <a:tblPr/>
              <a:tblGrid>
                <a:gridCol w="2895600"/>
                <a:gridCol w="1622425"/>
                <a:gridCol w="2046288"/>
                <a:gridCol w="2044700"/>
              </a:tblGrid>
              <a:tr h="396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2008</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2009 </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2010 </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620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Total Number of Construction Fatalities</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lumMod val="75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975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lumMod val="75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834</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lumMod val="75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774</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  Falls to lower level</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328</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276</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255</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         Fall from roof</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100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86</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90</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         Fall from Scaffold</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52</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41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37</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   Fall from Ladder</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66</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74</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lumMod val="75000"/>
                            </a:schemeClr>
                          </a:solidFill>
                          <a:effectLst/>
                          <a:latin typeface="Arial" pitchFamily="34" charset="0"/>
                        </a:rPr>
                        <a:t>68</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87" name="Text Box 59"/>
          <p:cNvSpPr txBox="1">
            <a:spLocks noChangeArrowheads="1"/>
          </p:cNvSpPr>
          <p:nvPr/>
        </p:nvSpPr>
        <p:spPr bwMode="auto">
          <a:xfrm>
            <a:off x="0" y="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800" b="1" dirty="0">
                <a:ea typeface="ＭＳ Ｐゴシック" charset="-128"/>
                <a:cs typeface="Arial" charset="0"/>
              </a:rPr>
              <a:t> </a:t>
            </a:r>
            <a:r>
              <a:rPr lang="en-US" sz="3200" b="1" dirty="0">
                <a:latin typeface="Univers 57 Condensed"/>
                <a:ea typeface="ＭＳ Ｐゴシック" charset="-128"/>
                <a:cs typeface="Arial" charset="0"/>
              </a:rPr>
              <a:t>Construction Fall </a:t>
            </a:r>
            <a:r>
              <a:rPr lang="en-US" sz="3200" b="1" dirty="0" smtClean="0">
                <a:latin typeface="Univers 57 Condensed"/>
                <a:ea typeface="ＭＳ Ｐゴシック" charset="-128"/>
                <a:cs typeface="Arial" charset="0"/>
              </a:rPr>
              <a:t>Fatalities</a:t>
            </a:r>
          </a:p>
        </p:txBody>
      </p:sp>
      <p:sp>
        <p:nvSpPr>
          <p:cNvPr id="27688" name="Text Box 60"/>
          <p:cNvSpPr txBox="1">
            <a:spLocks noChangeArrowheads="1"/>
          </p:cNvSpPr>
          <p:nvPr/>
        </p:nvSpPr>
        <p:spPr bwMode="auto">
          <a:xfrm rot="10800000" flipV="1">
            <a:off x="304800" y="5438519"/>
            <a:ext cx="3178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2000" b="1" dirty="0">
                <a:solidFill>
                  <a:srgbClr val="FF9900"/>
                </a:solidFill>
                <a:ea typeface="ＭＳ Ｐゴシック" charset="-128"/>
                <a:cs typeface="Arial" charset="0"/>
              </a:rPr>
              <a:t>Source:  BLS CFOI  Data</a:t>
            </a:r>
          </a:p>
        </p:txBody>
      </p:sp>
    </p:spTree>
    <p:extLst>
      <p:ext uri="{BB962C8B-B14F-4D97-AF65-F5344CB8AC3E}">
        <p14:creationId xmlns:p14="http://schemas.microsoft.com/office/powerpoint/2010/main" val="2585554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4294967295"/>
          </p:nvPr>
        </p:nvSpPr>
        <p:spPr>
          <a:xfrm>
            <a:off x="2514600" y="0"/>
            <a:ext cx="4114800" cy="329184"/>
          </a:xfrm>
          <a:prstGeom prst="rect">
            <a:avLst/>
          </a:prstGeom>
        </p:spPr>
        <p:txBody>
          <a:bodyPr/>
          <a:lstStyle/>
          <a:p>
            <a:pPr>
              <a:defRPr/>
            </a:pPr>
            <a:r>
              <a:rPr lang="en-US" dirty="0">
                <a:solidFill>
                  <a:srgbClr val="000000"/>
                </a:solidFill>
              </a:rPr>
              <a:t>Number of Serious Violations - FY 2010</a:t>
            </a:r>
          </a:p>
        </p:txBody>
      </p:sp>
      <p:graphicFrame>
        <p:nvGraphicFramePr>
          <p:cNvPr id="4100" name="Object 2"/>
          <p:cNvGraphicFramePr>
            <a:graphicFrameLocks/>
          </p:cNvGraphicFramePr>
          <p:nvPr/>
        </p:nvGraphicFramePr>
        <p:xfrm>
          <a:off x="658091" y="2517122"/>
          <a:ext cx="8286750" cy="4924985"/>
        </p:xfrm>
        <a:graphic>
          <a:graphicData uri="http://schemas.openxmlformats.org/presentationml/2006/ole">
            <mc:AlternateContent xmlns:mc="http://schemas.openxmlformats.org/markup-compatibility/2006">
              <mc:Choice xmlns:v="urn:schemas-microsoft-com:vml" Requires="v">
                <p:oleObj spid="_x0000_s1074" name="Chart" r:id="rId4" imgW="10096433" imgH="6181776" progId="MSGraph.Chart.8">
                  <p:embed followColorScheme="full"/>
                </p:oleObj>
              </mc:Choice>
              <mc:Fallback>
                <p:oleObj name="Chart" r:id="rId4" imgW="10096433" imgH="6181776" progId="MSGraph.Chart.8">
                  <p:embed followColorScheme="full"/>
                  <p:pic>
                    <p:nvPicPr>
                      <p:cNvPr id="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91" y="2517122"/>
                        <a:ext cx="8286750" cy="492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Rectangle 3"/>
          <p:cNvSpPr>
            <a:spLocks noGrp="1" noChangeArrowheads="1"/>
          </p:cNvSpPr>
          <p:nvPr>
            <p:ph type="title"/>
          </p:nvPr>
        </p:nvSpPr>
        <p:spPr>
          <a:xfrm>
            <a:off x="826943" y="403412"/>
            <a:ext cx="7481455" cy="1210235"/>
          </a:xfrm>
          <a:noFill/>
        </p:spPr>
        <p:txBody>
          <a:bodyPr lIns="0" tIns="0" rIns="0" bIns="0"/>
          <a:lstStyle/>
          <a:p>
            <a:pPr defTabSz="410291"/>
            <a:r>
              <a:rPr lang="en-US" sz="3200" b="1" dirty="0">
                <a:solidFill>
                  <a:srgbClr val="000000"/>
                </a:solidFill>
              </a:rPr>
              <a:t>Most Frequently Cited Serious Violations</a:t>
            </a:r>
            <a:br>
              <a:rPr lang="en-US" sz="3200" b="1" dirty="0">
                <a:solidFill>
                  <a:srgbClr val="000000"/>
                </a:solidFill>
              </a:rPr>
            </a:br>
            <a:r>
              <a:rPr lang="en-US" sz="3200" b="1" dirty="0">
                <a:solidFill>
                  <a:srgbClr val="000000"/>
                </a:solidFill>
              </a:rPr>
              <a:t>in Construction</a:t>
            </a:r>
          </a:p>
        </p:txBody>
      </p:sp>
      <p:sp>
        <p:nvSpPr>
          <p:cNvPr id="4102" name="Rectangle 4"/>
          <p:cNvSpPr>
            <a:spLocks noChangeArrowheads="1"/>
          </p:cNvSpPr>
          <p:nvPr/>
        </p:nvSpPr>
        <p:spPr bwMode="auto">
          <a:xfrm>
            <a:off x="1941080" y="4399711"/>
            <a:ext cx="3362614" cy="20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10291"/>
            <a:r>
              <a:rPr lang="en-US" sz="1300" dirty="0">
                <a:solidFill>
                  <a:srgbClr val="000000"/>
                </a:solidFill>
              </a:rPr>
              <a:t>Aerial Lifts - Body belt and lanyard</a:t>
            </a:r>
          </a:p>
        </p:txBody>
      </p:sp>
      <p:sp>
        <p:nvSpPr>
          <p:cNvPr id="4103" name="Rectangle 5"/>
          <p:cNvSpPr>
            <a:spLocks noChangeArrowheads="1"/>
          </p:cNvSpPr>
          <p:nvPr/>
        </p:nvSpPr>
        <p:spPr bwMode="auto">
          <a:xfrm>
            <a:off x="1941081" y="3419196"/>
            <a:ext cx="1590386" cy="20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10291"/>
            <a:r>
              <a:rPr lang="en-US" sz="1300" dirty="0">
                <a:solidFill>
                  <a:srgbClr val="000000"/>
                </a:solidFill>
              </a:rPr>
              <a:t>Head protection</a:t>
            </a:r>
          </a:p>
        </p:txBody>
      </p:sp>
      <p:sp>
        <p:nvSpPr>
          <p:cNvPr id="4104" name="Rectangle 6"/>
          <p:cNvSpPr>
            <a:spLocks noChangeArrowheads="1"/>
          </p:cNvSpPr>
          <p:nvPr/>
        </p:nvSpPr>
        <p:spPr bwMode="auto">
          <a:xfrm>
            <a:off x="1941080" y="2780460"/>
            <a:ext cx="4212647" cy="24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10291"/>
            <a:r>
              <a:rPr lang="en-US" sz="1300" dirty="0">
                <a:solidFill>
                  <a:srgbClr val="000000"/>
                </a:solidFill>
              </a:rPr>
              <a:t>Portable ladders 3 feet above landing surface </a:t>
            </a:r>
          </a:p>
        </p:txBody>
      </p:sp>
      <p:sp>
        <p:nvSpPr>
          <p:cNvPr id="4105" name="Rectangle 7"/>
          <p:cNvSpPr>
            <a:spLocks noChangeArrowheads="1"/>
          </p:cNvSpPr>
          <p:nvPr/>
        </p:nvSpPr>
        <p:spPr bwMode="auto">
          <a:xfrm>
            <a:off x="1941080" y="4052328"/>
            <a:ext cx="3544455" cy="2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10291"/>
            <a:r>
              <a:rPr lang="en-US" sz="1300" dirty="0">
                <a:solidFill>
                  <a:srgbClr val="000000"/>
                </a:solidFill>
              </a:rPr>
              <a:t>Eye &amp; face protection</a:t>
            </a:r>
          </a:p>
        </p:txBody>
      </p:sp>
      <p:sp>
        <p:nvSpPr>
          <p:cNvPr id="4106" name="Rectangle 8"/>
          <p:cNvSpPr>
            <a:spLocks noChangeArrowheads="1"/>
          </p:cNvSpPr>
          <p:nvPr/>
        </p:nvSpPr>
        <p:spPr bwMode="auto">
          <a:xfrm>
            <a:off x="1941080" y="3745566"/>
            <a:ext cx="2690091" cy="15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10291"/>
            <a:r>
              <a:rPr lang="en-US" sz="1300" dirty="0">
                <a:solidFill>
                  <a:srgbClr val="000000"/>
                </a:solidFill>
              </a:rPr>
              <a:t>Fall hazards training program</a:t>
            </a:r>
          </a:p>
        </p:txBody>
      </p:sp>
      <p:sp>
        <p:nvSpPr>
          <p:cNvPr id="4107" name="Rectangle 9"/>
          <p:cNvSpPr>
            <a:spLocks noChangeArrowheads="1"/>
          </p:cNvSpPr>
          <p:nvPr/>
        </p:nvSpPr>
        <p:spPr bwMode="auto">
          <a:xfrm>
            <a:off x="1941080" y="4703669"/>
            <a:ext cx="2499591" cy="25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10291"/>
            <a:r>
              <a:rPr lang="en-US" sz="1300" dirty="0">
                <a:solidFill>
                  <a:srgbClr val="000000"/>
                </a:solidFill>
              </a:rPr>
              <a:t>Scaffolds - Fall protection</a:t>
            </a:r>
          </a:p>
        </p:txBody>
      </p:sp>
      <p:sp>
        <p:nvSpPr>
          <p:cNvPr id="4108" name="Rectangle 10"/>
          <p:cNvSpPr>
            <a:spLocks noChangeArrowheads="1"/>
          </p:cNvSpPr>
          <p:nvPr/>
        </p:nvSpPr>
        <p:spPr bwMode="auto">
          <a:xfrm>
            <a:off x="1941080" y="3102629"/>
            <a:ext cx="3952875" cy="17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10291"/>
            <a:r>
              <a:rPr lang="en-US" sz="1300" dirty="0">
                <a:solidFill>
                  <a:srgbClr val="000000"/>
                </a:solidFill>
              </a:rPr>
              <a:t>Fall protection - Unprotected sides &amp; edges</a:t>
            </a:r>
          </a:p>
        </p:txBody>
      </p:sp>
      <p:sp>
        <p:nvSpPr>
          <p:cNvPr id="4109" name="Rectangle 11"/>
          <p:cNvSpPr>
            <a:spLocks noChangeArrowheads="1"/>
          </p:cNvSpPr>
          <p:nvPr/>
        </p:nvSpPr>
        <p:spPr bwMode="auto">
          <a:xfrm>
            <a:off x="1941080" y="2461092"/>
            <a:ext cx="4048125" cy="17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10291"/>
            <a:r>
              <a:rPr lang="en-US" sz="1300" dirty="0">
                <a:solidFill>
                  <a:srgbClr val="000000"/>
                </a:solidFill>
              </a:rPr>
              <a:t>Fall protection – Residential construction 6’ or more</a:t>
            </a:r>
          </a:p>
        </p:txBody>
      </p:sp>
      <p:sp>
        <p:nvSpPr>
          <p:cNvPr id="4110" name="Rectangle 12"/>
          <p:cNvSpPr>
            <a:spLocks noChangeArrowheads="1"/>
          </p:cNvSpPr>
          <p:nvPr/>
        </p:nvSpPr>
        <p:spPr bwMode="auto">
          <a:xfrm>
            <a:off x="1941081" y="5332600"/>
            <a:ext cx="3782579" cy="17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10291"/>
            <a:r>
              <a:rPr lang="en-US" sz="1300" dirty="0">
                <a:solidFill>
                  <a:srgbClr val="000000"/>
                </a:solidFill>
              </a:rPr>
              <a:t>Scaffolds - Platform construction</a:t>
            </a:r>
          </a:p>
        </p:txBody>
      </p:sp>
      <p:sp>
        <p:nvSpPr>
          <p:cNvPr id="4111" name="Rectangle 13"/>
          <p:cNvSpPr>
            <a:spLocks noChangeArrowheads="1"/>
          </p:cNvSpPr>
          <p:nvPr/>
        </p:nvSpPr>
        <p:spPr bwMode="auto">
          <a:xfrm>
            <a:off x="1941080" y="5018835"/>
            <a:ext cx="2499591" cy="25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10291"/>
            <a:r>
              <a:rPr lang="en-US" sz="1300" dirty="0">
                <a:solidFill>
                  <a:srgbClr val="000000"/>
                </a:solidFill>
              </a:rPr>
              <a:t>Scaffolds - Access</a:t>
            </a:r>
          </a:p>
        </p:txBody>
      </p:sp>
      <p:sp>
        <p:nvSpPr>
          <p:cNvPr id="4112" name="Rectangle 15"/>
          <p:cNvSpPr>
            <a:spLocks noChangeArrowheads="1"/>
          </p:cNvSpPr>
          <p:nvPr/>
        </p:nvSpPr>
        <p:spPr bwMode="auto">
          <a:xfrm rot="16200000" flipH="1">
            <a:off x="-580947" y="3847539"/>
            <a:ext cx="1997499" cy="26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b="1" dirty="0">
                <a:solidFill>
                  <a:srgbClr val="000000"/>
                </a:solidFill>
              </a:rPr>
              <a:t>Standard &amp; Subpart - 1926</a:t>
            </a:r>
            <a:r>
              <a:rPr lang="en-US" b="1" dirty="0">
                <a:solidFill>
                  <a:srgbClr val="FFFFFF"/>
                </a:solidFill>
              </a:rPr>
              <a:t>.</a:t>
            </a:r>
          </a:p>
        </p:txBody>
      </p:sp>
      <p:pic>
        <p:nvPicPr>
          <p:cNvPr id="4113" name="Picture 21" descr="j0150107"/>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a:xfrm>
            <a:off x="6583795" y="4482353"/>
            <a:ext cx="2083955" cy="1515596"/>
          </a:xfrm>
          <a:noFill/>
        </p:spPr>
      </p:pic>
    </p:spTree>
    <p:extLst>
      <p:ext uri="{BB962C8B-B14F-4D97-AF65-F5344CB8AC3E}">
        <p14:creationId xmlns:p14="http://schemas.microsoft.com/office/powerpoint/2010/main" val="4160395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Plan. Provide. Train. Three simple steps to preventing falls."/>
          <p:cNvPicPr>
            <a:picLocks noChangeAspect="1" noChangeArrowheads="1"/>
          </p:cNvPicPr>
          <p:nvPr/>
        </p:nvPicPr>
        <p:blipFill>
          <a:blip r:embed="rId3" cstate="print"/>
          <a:srcRect/>
          <a:stretch>
            <a:fillRect/>
          </a:stretch>
        </p:blipFill>
        <p:spPr bwMode="auto">
          <a:xfrm>
            <a:off x="339431" y="3320711"/>
            <a:ext cx="8464844" cy="1283381"/>
          </a:xfrm>
          <a:prstGeom prst="rect">
            <a:avLst/>
          </a:prstGeom>
          <a:noFill/>
        </p:spPr>
      </p:pic>
      <p:sp>
        <p:nvSpPr>
          <p:cNvPr id="3" name="Title 1"/>
          <p:cNvSpPr txBox="1">
            <a:spLocks/>
          </p:cNvSpPr>
          <p:nvPr/>
        </p:nvSpPr>
        <p:spPr>
          <a:xfrm>
            <a:off x="0" y="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effectLst/>
                <a:uLnTx/>
                <a:uFillTx/>
                <a:latin typeface="Univers 57 Condensed"/>
                <a:ea typeface="+mj-ea"/>
                <a:cs typeface="+mj-cs"/>
              </a:rPr>
              <a:t>Fall Prevention Campaign</a:t>
            </a:r>
            <a:r>
              <a:rPr kumimoji="0" lang="en-US" sz="3200" b="1" i="0" u="none" strike="noStrike" kern="0" cap="none" spc="0" normalizeH="0" noProof="0" dirty="0" smtClean="0">
                <a:ln>
                  <a:noFill/>
                </a:ln>
                <a:effectLst/>
                <a:uLnTx/>
                <a:uFillTx/>
                <a:latin typeface="Univers 57 Condensed"/>
                <a:ea typeface="+mj-ea"/>
                <a:cs typeface="+mj-cs"/>
              </a:rPr>
              <a:t>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noProof="0" dirty="0" smtClean="0">
                <a:ln>
                  <a:noFill/>
                </a:ln>
                <a:effectLst/>
                <a:uLnTx/>
                <a:uFillTx/>
                <a:latin typeface="Univers 57 Condensed"/>
                <a:ea typeface="+mj-ea"/>
                <a:cs typeface="+mj-cs"/>
              </a:rPr>
              <a:t>Our Messages</a:t>
            </a:r>
            <a:endParaRPr kumimoji="0" lang="en-US" sz="3200" b="1" i="0" u="none" strike="noStrike" kern="0" cap="none" spc="0" normalizeH="0" baseline="0" noProof="0" dirty="0">
              <a:ln>
                <a:noFill/>
              </a:ln>
              <a:effectLst/>
              <a:uLnTx/>
              <a:uFillTx/>
              <a:latin typeface="Univers 57 Condensed"/>
              <a:ea typeface="+mj-ea"/>
              <a:cs typeface="+mj-cs"/>
            </a:endParaRPr>
          </a:p>
        </p:txBody>
      </p:sp>
      <p:sp>
        <p:nvSpPr>
          <p:cNvPr id="4" name="Rectangle 3"/>
          <p:cNvSpPr/>
          <p:nvPr/>
        </p:nvSpPr>
        <p:spPr>
          <a:xfrm>
            <a:off x="928914" y="1631988"/>
            <a:ext cx="7300686" cy="1200329"/>
          </a:xfrm>
          <a:prstGeom prst="rect">
            <a:avLst/>
          </a:prstGeom>
        </p:spPr>
        <p:txBody>
          <a:bodyPr wrap="square">
            <a:spAutoFit/>
          </a:bodyPr>
          <a:lstStyle/>
          <a:p>
            <a:pPr lvl="2"/>
            <a:r>
              <a:rPr lang="en-US" sz="2400" b="1" dirty="0" smtClean="0">
                <a:solidFill>
                  <a:srgbClr val="002060"/>
                </a:solidFill>
                <a:latin typeface="+mn-lt"/>
              </a:rPr>
              <a:t>PLAN </a:t>
            </a:r>
            <a:r>
              <a:rPr lang="en-US" sz="2400" dirty="0" smtClean="0">
                <a:solidFill>
                  <a:srgbClr val="002060"/>
                </a:solidFill>
                <a:latin typeface="+mn-lt"/>
              </a:rPr>
              <a:t>ahead to get the job done safely</a:t>
            </a:r>
          </a:p>
          <a:p>
            <a:pPr lvl="2"/>
            <a:r>
              <a:rPr lang="en-US" sz="2400" b="1" dirty="0" smtClean="0">
                <a:solidFill>
                  <a:srgbClr val="002060"/>
                </a:solidFill>
                <a:latin typeface="+mn-lt"/>
              </a:rPr>
              <a:t>PROVIDE</a:t>
            </a:r>
            <a:r>
              <a:rPr lang="en-US" sz="2400" dirty="0" smtClean="0">
                <a:solidFill>
                  <a:srgbClr val="002060"/>
                </a:solidFill>
                <a:latin typeface="+mn-lt"/>
              </a:rPr>
              <a:t> the right equipment</a:t>
            </a:r>
          </a:p>
          <a:p>
            <a:pPr lvl="2"/>
            <a:r>
              <a:rPr lang="en-US" sz="2400" b="1" dirty="0" smtClean="0">
                <a:solidFill>
                  <a:srgbClr val="002060"/>
                </a:solidFill>
                <a:latin typeface="+mn-lt"/>
              </a:rPr>
              <a:t>TRAIN</a:t>
            </a:r>
            <a:r>
              <a:rPr lang="en-US" sz="2400" dirty="0" smtClean="0">
                <a:solidFill>
                  <a:srgbClr val="002060"/>
                </a:solidFill>
                <a:latin typeface="+mn-lt"/>
              </a:rPr>
              <a:t> everyone to use the equipment safely</a:t>
            </a:r>
            <a:endParaRPr lang="en-US" sz="2400" dirty="0">
              <a:solidFill>
                <a:srgbClr val="002060"/>
              </a:solidFill>
              <a:latin typeface="+mn-lt"/>
            </a:endParaRPr>
          </a:p>
        </p:txBody>
      </p:sp>
      <p:sp>
        <p:nvSpPr>
          <p:cNvPr id="2" name="TextBox 1"/>
          <p:cNvSpPr txBox="1"/>
          <p:nvPr/>
        </p:nvSpPr>
        <p:spPr>
          <a:xfrm>
            <a:off x="3106057" y="5222587"/>
            <a:ext cx="5264583" cy="683264"/>
          </a:xfrm>
          <a:prstGeom prst="rect">
            <a:avLst/>
          </a:prstGeom>
          <a:noFill/>
        </p:spPr>
        <p:txBody>
          <a:bodyPr wrap="none" rtlCol="0">
            <a:spAutoFit/>
          </a:bodyPr>
          <a:lstStyle/>
          <a:p>
            <a:r>
              <a:rPr lang="en-US" sz="2400" b="1" dirty="0" smtClean="0">
                <a:solidFill>
                  <a:schemeClr val="bg1"/>
                </a:solidFill>
                <a:latin typeface="+mn-lt"/>
              </a:rPr>
              <a:t>… because </a:t>
            </a:r>
            <a:r>
              <a:rPr lang="en-US" sz="2400" b="1" dirty="0">
                <a:solidFill>
                  <a:schemeClr val="bg1"/>
                </a:solidFill>
                <a:latin typeface="+mn-lt"/>
              </a:rPr>
              <a:t>Safety Pays Falls Cost </a:t>
            </a:r>
          </a:p>
          <a:p>
            <a:endParaRPr lang="en-US" dirty="0"/>
          </a:p>
        </p:txBody>
      </p:sp>
    </p:spTree>
    <p:extLst>
      <p:ext uri="{BB962C8B-B14F-4D97-AF65-F5344CB8AC3E}">
        <p14:creationId xmlns:p14="http://schemas.microsoft.com/office/powerpoint/2010/main" val="104706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5"/>
          <p:cNvSpPr>
            <a:spLocks noChangeArrowheads="1"/>
          </p:cNvSpPr>
          <p:nvPr/>
        </p:nvSpPr>
        <p:spPr bwMode="auto">
          <a:xfrm>
            <a:off x="-1" y="0"/>
            <a:ext cx="8215087" cy="584775"/>
          </a:xfrm>
          <a:prstGeom prst="rect">
            <a:avLst/>
          </a:prstGeom>
          <a:noFill/>
          <a:ln w="9525">
            <a:noFill/>
            <a:miter lim="800000"/>
            <a:headEnd/>
            <a:tailEnd/>
          </a:ln>
        </p:spPr>
        <p:txBody>
          <a:bodyPr wrap="square">
            <a:spAutoFit/>
          </a:bodyPr>
          <a:lstStyle/>
          <a:p>
            <a:r>
              <a:rPr lang="en-US" sz="3200" b="1" dirty="0" smtClean="0">
                <a:latin typeface="Univers 57 Condensed"/>
              </a:rPr>
              <a:t>Construction Falls Prevention Campaign</a:t>
            </a:r>
            <a:endParaRPr lang="en-US" sz="3200" b="1" dirty="0">
              <a:latin typeface="Univers 57 Condensed"/>
            </a:endParaRPr>
          </a:p>
        </p:txBody>
      </p:sp>
      <p:sp>
        <p:nvSpPr>
          <p:cNvPr id="4" name="TextBox 3"/>
          <p:cNvSpPr txBox="1"/>
          <p:nvPr/>
        </p:nvSpPr>
        <p:spPr>
          <a:xfrm>
            <a:off x="159657" y="866909"/>
            <a:ext cx="7982857" cy="1738938"/>
          </a:xfrm>
          <a:prstGeom prst="rect">
            <a:avLst/>
          </a:prstGeom>
          <a:noFill/>
        </p:spPr>
        <p:txBody>
          <a:bodyPr wrap="square" rtlCol="0">
            <a:spAutoFit/>
          </a:bodyPr>
          <a:lstStyle/>
          <a:p>
            <a:pPr algn="ctr">
              <a:spcBef>
                <a:spcPts val="600"/>
              </a:spcBef>
            </a:pPr>
            <a:r>
              <a:rPr lang="en-US" sz="2800" b="1" dirty="0" smtClean="0">
                <a:solidFill>
                  <a:srgbClr val="002060"/>
                </a:solidFill>
              </a:rPr>
              <a:t>National two-year campaign launched on Workers’ Memorial Day 2012 by </a:t>
            </a:r>
          </a:p>
          <a:p>
            <a:pPr algn="ctr">
              <a:spcBef>
                <a:spcPts val="600"/>
              </a:spcBef>
            </a:pPr>
            <a:r>
              <a:rPr lang="en-US" sz="2800" b="1" dirty="0" smtClean="0">
                <a:solidFill>
                  <a:srgbClr val="002060"/>
                </a:solidFill>
              </a:rPr>
              <a:t>Department of Labor Secretary Hilda Solis</a:t>
            </a:r>
          </a:p>
          <a:p>
            <a:endParaRPr lang="en-US" dirty="0"/>
          </a:p>
        </p:txBody>
      </p:sp>
      <p:pic>
        <p:nvPicPr>
          <p:cNvPr id="90116" name="Picture 4" descr="Dr. Michaels"/>
          <p:cNvPicPr>
            <a:picLocks noChangeAspect="1" noChangeArrowheads="1"/>
          </p:cNvPicPr>
          <p:nvPr/>
        </p:nvPicPr>
        <p:blipFill>
          <a:blip r:embed="rId3" cstate="print"/>
          <a:srcRect l="7612"/>
          <a:stretch>
            <a:fillRect/>
          </a:stretch>
        </p:blipFill>
        <p:spPr bwMode="auto">
          <a:xfrm>
            <a:off x="4120041" y="2789326"/>
            <a:ext cx="4800601" cy="3149511"/>
          </a:xfrm>
          <a:prstGeom prst="rect">
            <a:avLst/>
          </a:prstGeom>
          <a:noFill/>
        </p:spPr>
      </p:pic>
      <p:sp>
        <p:nvSpPr>
          <p:cNvPr id="6" name="TextBox 5"/>
          <p:cNvSpPr txBox="1"/>
          <p:nvPr/>
        </p:nvSpPr>
        <p:spPr>
          <a:xfrm>
            <a:off x="152400" y="3962400"/>
            <a:ext cx="4031342" cy="1323439"/>
          </a:xfrm>
          <a:prstGeom prst="rect">
            <a:avLst/>
          </a:prstGeom>
          <a:noFill/>
        </p:spPr>
        <p:txBody>
          <a:bodyPr wrap="square" rtlCol="0">
            <a:spAutoFit/>
          </a:bodyPr>
          <a:lstStyle/>
          <a:p>
            <a:r>
              <a:rPr lang="en-US" sz="2000" dirty="0" smtClean="0"/>
              <a:t>DOL </a:t>
            </a:r>
            <a:r>
              <a:rPr lang="en-US" sz="2000" dirty="0" smtClean="0">
                <a:latin typeface="+mn-lt"/>
              </a:rPr>
              <a:t>Secretary Hilda Solis enters St. Patrick's Cathedral for the 5</a:t>
            </a:r>
            <a:r>
              <a:rPr lang="en-US" sz="2000" baseline="30000" dirty="0" smtClean="0">
                <a:latin typeface="+mn-lt"/>
              </a:rPr>
              <a:t>th</a:t>
            </a:r>
            <a:r>
              <a:rPr lang="en-US" sz="2000" dirty="0" smtClean="0">
                <a:latin typeface="+mn-lt"/>
              </a:rPr>
              <a:t> Annual Construction Workers Memorial Mass in NYC in April 2012.</a:t>
            </a:r>
            <a:endParaRPr lang="en-US" sz="2000" dirty="0">
              <a:latin typeface="+mn-lt"/>
            </a:endParaRPr>
          </a:p>
        </p:txBody>
      </p:sp>
    </p:spTree>
    <p:extLst>
      <p:ext uri="{BB962C8B-B14F-4D97-AF65-F5344CB8AC3E}">
        <p14:creationId xmlns:p14="http://schemas.microsoft.com/office/powerpoint/2010/main" val="576119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5"/>
          <p:cNvSpPr>
            <a:spLocks noChangeArrowheads="1"/>
          </p:cNvSpPr>
          <p:nvPr/>
        </p:nvSpPr>
        <p:spPr bwMode="auto">
          <a:xfrm>
            <a:off x="-1" y="0"/>
            <a:ext cx="8215087" cy="584775"/>
          </a:xfrm>
          <a:prstGeom prst="rect">
            <a:avLst/>
          </a:prstGeom>
          <a:noFill/>
          <a:ln w="9525">
            <a:noFill/>
            <a:miter lim="800000"/>
            <a:headEnd/>
            <a:tailEnd/>
          </a:ln>
        </p:spPr>
        <p:txBody>
          <a:bodyPr wrap="square">
            <a:spAutoFit/>
          </a:bodyPr>
          <a:lstStyle/>
          <a:p>
            <a:r>
              <a:rPr lang="en-US" sz="3200" b="1" dirty="0" smtClean="0">
                <a:latin typeface="Univers 57 Condensed"/>
              </a:rPr>
              <a:t>Construction Falls Prevention Campaign</a:t>
            </a:r>
            <a:endParaRPr lang="en-US" sz="3200" b="1" dirty="0">
              <a:latin typeface="Univers 57 Condensed"/>
            </a:endParaRPr>
          </a:p>
        </p:txBody>
      </p:sp>
      <p:sp>
        <p:nvSpPr>
          <p:cNvPr id="4" name="TextBox 3"/>
          <p:cNvSpPr txBox="1"/>
          <p:nvPr/>
        </p:nvSpPr>
        <p:spPr>
          <a:xfrm>
            <a:off x="601639" y="866909"/>
            <a:ext cx="7982857" cy="800219"/>
          </a:xfrm>
          <a:prstGeom prst="rect">
            <a:avLst/>
          </a:prstGeom>
          <a:noFill/>
        </p:spPr>
        <p:txBody>
          <a:bodyPr wrap="square" rtlCol="0">
            <a:spAutoFit/>
          </a:bodyPr>
          <a:lstStyle/>
          <a:p>
            <a:pPr algn="ctr">
              <a:spcBef>
                <a:spcPts val="600"/>
              </a:spcBef>
            </a:pPr>
            <a:r>
              <a:rPr lang="en-US" sz="2800" b="1" dirty="0" smtClean="0">
                <a:solidFill>
                  <a:srgbClr val="002060"/>
                </a:solidFill>
              </a:rPr>
              <a:t>2015 will be the 4</a:t>
            </a:r>
            <a:r>
              <a:rPr lang="en-US" sz="2800" b="1" baseline="30000" dirty="0" smtClean="0">
                <a:solidFill>
                  <a:srgbClr val="002060"/>
                </a:solidFill>
              </a:rPr>
              <a:t>th</a:t>
            </a:r>
            <a:r>
              <a:rPr lang="en-US" sz="2800" b="1" dirty="0" smtClean="0">
                <a:solidFill>
                  <a:srgbClr val="002060"/>
                </a:solidFill>
              </a:rPr>
              <a:t> year of the campaign!</a:t>
            </a:r>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724" y="1866364"/>
            <a:ext cx="7300686" cy="443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21044" y="1990293"/>
            <a:ext cx="4215000" cy="307777"/>
          </a:xfrm>
          <a:prstGeom prst="rect">
            <a:avLst/>
          </a:prstGeom>
          <a:noFill/>
        </p:spPr>
        <p:txBody>
          <a:bodyPr wrap="none" rtlCol="0">
            <a:spAutoFit/>
          </a:bodyPr>
          <a:lstStyle/>
          <a:p>
            <a:r>
              <a:rPr lang="en-US" sz="1400" b="1" dirty="0" smtClean="0">
                <a:solidFill>
                  <a:schemeClr val="bg1"/>
                </a:solidFill>
              </a:rPr>
              <a:t>Photo source: Arizona </a:t>
            </a:r>
            <a:r>
              <a:rPr lang="en-US" sz="1400" b="1" dirty="0">
                <a:solidFill>
                  <a:schemeClr val="bg1"/>
                </a:solidFill>
              </a:rPr>
              <a:t>Chapter National Safety Council</a:t>
            </a:r>
          </a:p>
        </p:txBody>
      </p:sp>
    </p:spTree>
    <p:extLst>
      <p:ext uri="{BB962C8B-B14F-4D97-AF65-F5344CB8AC3E}">
        <p14:creationId xmlns:p14="http://schemas.microsoft.com/office/powerpoint/2010/main" val="3511761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609600"/>
          </a:xfrm>
        </p:spPr>
        <p:txBody>
          <a:bodyPr/>
          <a:lstStyle/>
          <a:p>
            <a:pPr algn="l"/>
            <a:r>
              <a:rPr lang="en-US" sz="3200" dirty="0" smtClean="0"/>
              <a:t>Websites</a:t>
            </a:r>
            <a:br>
              <a:rPr lang="en-US" sz="3200" dirty="0" smtClean="0"/>
            </a:br>
            <a:r>
              <a:rPr lang="en-US" dirty="0" smtClean="0"/>
              <a:t>	</a:t>
            </a:r>
            <a:endParaRPr lang="en-US" sz="2400" dirty="0"/>
          </a:p>
        </p:txBody>
      </p:sp>
      <p:pic>
        <p:nvPicPr>
          <p:cNvPr id="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72" y="2917372"/>
            <a:ext cx="4279532" cy="366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srcRect b="-670"/>
          <a:stretch>
            <a:fillRect/>
          </a:stretch>
        </p:blipFill>
        <p:spPr bwMode="auto">
          <a:xfrm>
            <a:off x="4826794" y="2917372"/>
            <a:ext cx="4317206" cy="3701143"/>
          </a:xfrm>
          <a:prstGeom prst="rect">
            <a:avLst/>
          </a:prstGeom>
          <a:noFill/>
          <a:ln w="9525">
            <a:noFill/>
            <a:miter lim="800000"/>
            <a:headEnd/>
            <a:tailEnd/>
          </a:ln>
        </p:spPr>
      </p:pic>
      <p:sp>
        <p:nvSpPr>
          <p:cNvPr id="7" name="TextBox 6"/>
          <p:cNvSpPr txBox="1"/>
          <p:nvPr/>
        </p:nvSpPr>
        <p:spPr>
          <a:xfrm>
            <a:off x="174173" y="740229"/>
            <a:ext cx="3875314" cy="2148280"/>
          </a:xfrm>
          <a:prstGeom prst="rect">
            <a:avLst/>
          </a:prstGeom>
          <a:noFill/>
        </p:spPr>
        <p:txBody>
          <a:bodyPr wrap="square" rtlCol="0">
            <a:spAutoFit/>
          </a:bodyPr>
          <a:lstStyle/>
          <a:p>
            <a:r>
              <a:rPr lang="en-US" sz="2800" b="1" kern="0" dirty="0" smtClean="0">
                <a:solidFill>
                  <a:srgbClr val="000066"/>
                </a:solidFill>
                <a:latin typeface="Arial"/>
                <a:ea typeface="+mj-ea"/>
                <a:cs typeface="+mj-cs"/>
              </a:rPr>
              <a:t>OSHA</a:t>
            </a:r>
          </a:p>
          <a:p>
            <a:r>
              <a:rPr lang="en-US" sz="2400" b="1" kern="0" dirty="0" smtClean="0">
                <a:solidFill>
                  <a:srgbClr val="000066"/>
                </a:solidFill>
                <a:latin typeface="Arial"/>
                <a:ea typeface="+mj-ea"/>
                <a:cs typeface="+mj-cs"/>
              </a:rPr>
              <a:t>PLAN</a:t>
            </a:r>
            <a:r>
              <a:rPr lang="en-US" sz="2400" b="1" kern="0" dirty="0">
                <a:solidFill>
                  <a:srgbClr val="000066"/>
                </a:solidFill>
                <a:latin typeface="Arial"/>
                <a:ea typeface="+mj-ea"/>
                <a:cs typeface="+mj-cs"/>
              </a:rPr>
              <a:t>. PROVIDE. TRAIN. </a:t>
            </a:r>
            <a:br>
              <a:rPr lang="en-US" sz="2400" b="1" kern="0" dirty="0">
                <a:solidFill>
                  <a:srgbClr val="000066"/>
                </a:solidFill>
                <a:latin typeface="Arial"/>
                <a:ea typeface="+mj-ea"/>
                <a:cs typeface="+mj-cs"/>
              </a:rPr>
            </a:br>
            <a:r>
              <a:rPr lang="en-US" sz="2000" b="1" i="1" kern="0" dirty="0">
                <a:solidFill>
                  <a:srgbClr val="000066"/>
                </a:solidFill>
                <a:latin typeface="Arial"/>
                <a:ea typeface="+mj-ea"/>
                <a:cs typeface="+mj-cs"/>
              </a:rPr>
              <a:t>Safety Pays. Falls Cost. </a:t>
            </a:r>
            <a:endParaRPr lang="en-US" sz="2000" b="1" i="1" kern="0" dirty="0" smtClean="0">
              <a:solidFill>
                <a:srgbClr val="000066"/>
              </a:solidFill>
              <a:latin typeface="Arial"/>
              <a:ea typeface="+mj-ea"/>
              <a:cs typeface="+mj-cs"/>
            </a:endParaRPr>
          </a:p>
          <a:p>
            <a:endParaRPr lang="en-US" sz="2400" b="1" i="1" kern="0" dirty="0" smtClean="0">
              <a:solidFill>
                <a:srgbClr val="000066"/>
              </a:solidFill>
              <a:latin typeface="Arial"/>
              <a:ea typeface="+mj-ea"/>
              <a:cs typeface="+mj-cs"/>
            </a:endParaRPr>
          </a:p>
          <a:p>
            <a:endParaRPr lang="en-US" sz="2000" dirty="0" smtClean="0">
              <a:solidFill>
                <a:srgbClr val="002060"/>
              </a:solidFill>
              <a:latin typeface="+mn-lt"/>
            </a:endParaRPr>
          </a:p>
        </p:txBody>
      </p:sp>
      <p:sp>
        <p:nvSpPr>
          <p:cNvPr id="8" name="TextBox 7"/>
          <p:cNvSpPr txBox="1"/>
          <p:nvPr/>
        </p:nvSpPr>
        <p:spPr>
          <a:xfrm>
            <a:off x="4826793" y="788599"/>
            <a:ext cx="4317207" cy="1569660"/>
          </a:xfrm>
          <a:prstGeom prst="rect">
            <a:avLst/>
          </a:prstGeom>
          <a:noFill/>
        </p:spPr>
        <p:txBody>
          <a:bodyPr wrap="square" rtlCol="0">
            <a:spAutoFit/>
          </a:bodyPr>
          <a:lstStyle/>
          <a:p>
            <a:r>
              <a:rPr lang="en-US" sz="2800" b="1" dirty="0" smtClean="0">
                <a:solidFill>
                  <a:srgbClr val="002060"/>
                </a:solidFill>
                <a:latin typeface="Arial" pitchFamily="34" charset="0"/>
                <a:cs typeface="Arial" pitchFamily="34" charset="0"/>
              </a:rPr>
              <a:t>CPWR</a:t>
            </a:r>
          </a:p>
          <a:p>
            <a:r>
              <a:rPr lang="en-US" sz="2400" b="1" dirty="0" smtClean="0">
                <a:solidFill>
                  <a:srgbClr val="002060"/>
                </a:solidFill>
                <a:latin typeface="Arial" pitchFamily="34" charset="0"/>
                <a:cs typeface="Arial" pitchFamily="34" charset="0"/>
              </a:rPr>
              <a:t>National Fall Prevention Campaign Website</a:t>
            </a:r>
          </a:p>
          <a:p>
            <a:r>
              <a:rPr lang="en-US" sz="2000" b="1" dirty="0" smtClean="0">
                <a:solidFill>
                  <a:srgbClr val="002060"/>
                </a:solidFill>
                <a:latin typeface="Arial" pitchFamily="34" charset="0"/>
                <a:cs typeface="Arial" pitchFamily="34" charset="0"/>
              </a:rPr>
              <a:t>www.stopconstructionfalls.com</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27194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50" y="76200"/>
            <a:ext cx="8229600" cy="1171455"/>
          </a:xfrm>
        </p:spPr>
        <p:txBody>
          <a:bodyPr/>
          <a:lstStyle/>
          <a:p>
            <a:r>
              <a:rPr lang="en-US" dirty="0" smtClean="0"/>
              <a:t>NIOSH 2014 Campaign Products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905000"/>
            <a:ext cx="3901784" cy="238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8780" y="4992792"/>
            <a:ext cx="8819149" cy="646331"/>
          </a:xfrm>
          <a:prstGeom prst="rect">
            <a:avLst/>
          </a:prstGeom>
          <a:noFill/>
        </p:spPr>
        <p:txBody>
          <a:bodyPr wrap="square" rtlCol="0">
            <a:spAutoFit/>
          </a:bodyPr>
          <a:lstStyle/>
          <a:p>
            <a:r>
              <a:rPr lang="en-US" dirty="0">
                <a:latin typeface="Arial Black" panose="020B0A04020102020204" pitchFamily="34" charset="0"/>
              </a:rPr>
              <a:t>NIOSH </a:t>
            </a:r>
            <a:r>
              <a:rPr lang="en-US" dirty="0" smtClean="0">
                <a:latin typeface="Arial Black" panose="020B0A04020102020204" pitchFamily="34" charset="0"/>
              </a:rPr>
              <a:t>video: </a:t>
            </a:r>
            <a:r>
              <a:rPr lang="en-US" dirty="0">
                <a:latin typeface="Arial Black" panose="020B0A04020102020204" pitchFamily="34" charset="0"/>
              </a:rPr>
              <a:t>“A construction framer talks about protecting his crew from </a:t>
            </a:r>
            <a:r>
              <a:rPr lang="en-US" dirty="0" smtClean="0">
                <a:latin typeface="Arial Black" panose="020B0A04020102020204" pitchFamily="34" charset="0"/>
              </a:rPr>
              <a:t>falls”  at </a:t>
            </a:r>
            <a:r>
              <a:rPr lang="en-US" u="sng" dirty="0" smtClean="0">
                <a:latin typeface="Arial Black" panose="020B0A04020102020204" pitchFamily="34" charset="0"/>
                <a:hlinkClick r:id="rId3"/>
              </a:rPr>
              <a:t>http</a:t>
            </a:r>
            <a:r>
              <a:rPr lang="en-US" u="sng" dirty="0">
                <a:latin typeface="Arial Black" panose="020B0A04020102020204" pitchFamily="34" charset="0"/>
                <a:hlinkClick r:id="rId3"/>
              </a:rPr>
              <a:t>://</a:t>
            </a:r>
            <a:r>
              <a:rPr lang="en-US" u="sng" dirty="0" smtClean="0">
                <a:latin typeface="Arial Black" panose="020B0A04020102020204" pitchFamily="34" charset="0"/>
                <a:hlinkClick r:id="rId3"/>
              </a:rPr>
              <a:t>youtu.be/MFthzInDdLQ</a:t>
            </a:r>
            <a:r>
              <a:rPr lang="en-US" u="sng" dirty="0" smtClean="0">
                <a:latin typeface="Arial Black" panose="020B0A04020102020204" pitchFamily="34" charset="0"/>
              </a:rPr>
              <a:t> </a:t>
            </a:r>
            <a:endParaRPr lang="en-US" dirty="0"/>
          </a:p>
        </p:txBody>
      </p:sp>
      <p:sp>
        <p:nvSpPr>
          <p:cNvPr id="5" name="TextBox 4"/>
          <p:cNvSpPr txBox="1"/>
          <p:nvPr/>
        </p:nvSpPr>
        <p:spPr>
          <a:xfrm rot="10800000" flipV="1">
            <a:off x="172450" y="1640784"/>
            <a:ext cx="4856750" cy="2677656"/>
          </a:xfrm>
          <a:prstGeom prst="rect">
            <a:avLst/>
          </a:prstGeom>
          <a:noFill/>
        </p:spPr>
        <p:txBody>
          <a:bodyPr wrap="square" rtlCol="0">
            <a:spAutoFit/>
          </a:bodyPr>
          <a:lstStyle/>
          <a:p>
            <a:r>
              <a:rPr lang="en-US" sz="2800" b="1" i="1" dirty="0">
                <a:latin typeface="Arial" panose="020B0604020202020204" pitchFamily="34" charset="0"/>
                <a:cs typeface="Arial" panose="020B0604020202020204" pitchFamily="34" charset="0"/>
              </a:rPr>
              <a:t>MMWR</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Announcement </a:t>
            </a:r>
            <a:r>
              <a:rPr lang="en-US" sz="2800" dirty="0" smtClean="0">
                <a:latin typeface="Arial" panose="020B0604020202020204" pitchFamily="34" charset="0"/>
                <a:cs typeface="Arial" panose="020B0604020202020204" pitchFamily="34" charset="0"/>
              </a:rPr>
              <a:t>on the </a:t>
            </a:r>
            <a:r>
              <a:rPr lang="en-US" sz="2800" dirty="0">
                <a:latin typeface="Arial" panose="020B0604020202020204" pitchFamily="34" charset="0"/>
                <a:cs typeface="Arial" panose="020B0604020202020204" pitchFamily="34" charset="0"/>
              </a:rPr>
              <a:t>National Safety Stand-Down to Prevent Falls in Construction in support of the </a:t>
            </a:r>
            <a:r>
              <a:rPr lang="en-US" sz="2800" dirty="0" smtClean="0">
                <a:latin typeface="Arial" panose="020B0604020202020204" pitchFamily="34" charset="0"/>
                <a:cs typeface="Arial" panose="020B0604020202020204" pitchFamily="34" charset="0"/>
              </a:rPr>
              <a:t>national campaign </a:t>
            </a:r>
            <a:r>
              <a:rPr lang="en-US" sz="2800" dirty="0">
                <a:latin typeface="Arial" panose="020B0604020202020204" pitchFamily="34" charset="0"/>
                <a:cs typeface="Arial" panose="020B0604020202020204" pitchFamily="34" charset="0"/>
              </a:rPr>
              <a:t>to </a:t>
            </a:r>
            <a:r>
              <a:rPr lang="en-US" sz="2800" dirty="0" smtClean="0">
                <a:latin typeface="Arial" panose="020B0604020202020204" pitchFamily="34" charset="0"/>
                <a:cs typeface="Arial" panose="020B0604020202020204" pitchFamily="34" charset="0"/>
              </a:rPr>
              <a:t>prevent construction falls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260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3" name="Text Box 5"/>
          <p:cNvSpPr txBox="1">
            <a:spLocks noChangeArrowheads="1"/>
          </p:cNvSpPr>
          <p:nvPr/>
        </p:nvSpPr>
        <p:spPr bwMode="auto">
          <a:xfrm>
            <a:off x="182880" y="402466"/>
            <a:ext cx="8890000" cy="3410164"/>
          </a:xfrm>
          <a:prstGeom prst="rect">
            <a:avLst/>
          </a:prstGeom>
          <a:noFill/>
          <a:ln w="9525" algn="ctr">
            <a:noFill/>
            <a:miter lim="800000"/>
            <a:headEnd/>
            <a:tailEnd/>
          </a:ln>
          <a:effectLst/>
        </p:spPr>
        <p:txBody>
          <a:bodyPr wrap="square" lIns="0" tIns="0" rIns="0" bIns="0">
            <a:spAutoFit/>
          </a:bodyPr>
          <a:lstStyle/>
          <a:p>
            <a:r>
              <a:rPr lang="en-US" sz="2000" b="1" dirty="0" smtClean="0">
                <a:solidFill>
                  <a:srgbClr val="000000"/>
                </a:solidFill>
                <a:latin typeface="Arial" pitchFamily="34" charset="0"/>
                <a:cs typeface="Arial" pitchFamily="34" charset="0"/>
              </a:rPr>
              <a:t>NIOSH Directory of Construction Resources</a:t>
            </a:r>
          </a:p>
          <a:p>
            <a:r>
              <a:rPr lang="en-US" sz="2400" dirty="0" smtClean="0">
                <a:solidFill>
                  <a:srgbClr val="000000"/>
                </a:solidFill>
                <a:latin typeface="Arial" pitchFamily="34" charset="0"/>
                <a:cs typeface="Arial" pitchFamily="34" charset="0"/>
                <a:hlinkClick r:id="rId2"/>
              </a:rPr>
              <a:t>http://www.cdc.gov/niosh/construction/</a:t>
            </a:r>
            <a:r>
              <a:rPr lang="en-US" sz="2400" dirty="0" smtClean="0">
                <a:solidFill>
                  <a:srgbClr val="000000"/>
                </a:solidFill>
                <a:latin typeface="Arial" pitchFamily="34" charset="0"/>
                <a:cs typeface="Arial" pitchFamily="34" charset="0"/>
              </a:rPr>
              <a:t> </a:t>
            </a:r>
          </a:p>
          <a:p>
            <a:r>
              <a:rPr lang="en-US" sz="2000" b="1" dirty="0" smtClean="0">
                <a:solidFill>
                  <a:srgbClr val="000000"/>
                </a:solidFill>
                <a:latin typeface="Arial" charset="0"/>
              </a:rPr>
              <a:t>Twitter</a:t>
            </a:r>
          </a:p>
          <a:p>
            <a:r>
              <a:rPr lang="en-US" sz="2400" dirty="0" smtClean="0">
                <a:solidFill>
                  <a:srgbClr val="FFFFFF"/>
                </a:solidFill>
                <a:latin typeface="Arial"/>
                <a:hlinkClick r:id="rId3"/>
              </a:rPr>
              <a:t>http://twitter.com/NIOSHConstruct</a:t>
            </a:r>
            <a:endParaRPr lang="en-US" sz="2400" dirty="0" smtClean="0">
              <a:solidFill>
                <a:srgbClr val="FFFFFF"/>
              </a:solidFill>
              <a:latin typeface="Arial"/>
            </a:endParaRPr>
          </a:p>
          <a:p>
            <a:endParaRPr lang="en-US" sz="2000" dirty="0" smtClean="0">
              <a:solidFill>
                <a:srgbClr val="000000"/>
              </a:solidFill>
              <a:latin typeface="Arial" charset="0"/>
            </a:endParaRPr>
          </a:p>
          <a:p>
            <a:endParaRPr lang="en-US" sz="2000" dirty="0" smtClean="0">
              <a:solidFill>
                <a:srgbClr val="000000"/>
              </a:solidFill>
              <a:latin typeface="Arial" charset="0"/>
            </a:endParaRPr>
          </a:p>
          <a:p>
            <a:r>
              <a:rPr lang="en-US" sz="2000" b="1" dirty="0" smtClean="0">
                <a:solidFill>
                  <a:srgbClr val="000000"/>
                </a:solidFill>
                <a:latin typeface="Arial" charset="0"/>
              </a:rPr>
              <a:t>Christine </a:t>
            </a:r>
            <a:r>
              <a:rPr lang="en-US" sz="2000" b="1" dirty="0">
                <a:solidFill>
                  <a:srgbClr val="000000"/>
                </a:solidFill>
                <a:latin typeface="Arial" charset="0"/>
              </a:rPr>
              <a:t>Branche</a:t>
            </a:r>
          </a:p>
          <a:p>
            <a:r>
              <a:rPr lang="en-US" sz="2000" dirty="0">
                <a:solidFill>
                  <a:srgbClr val="000000"/>
                </a:solidFill>
                <a:latin typeface="Arial" charset="0"/>
              </a:rPr>
              <a:t>NIOSH Construction Program </a:t>
            </a:r>
            <a:r>
              <a:rPr lang="en-US" sz="2000" dirty="0" smtClean="0">
                <a:solidFill>
                  <a:srgbClr val="000000"/>
                </a:solidFill>
                <a:latin typeface="Arial" charset="0"/>
              </a:rPr>
              <a:t>Manager|202-245-0625|</a:t>
            </a:r>
            <a:r>
              <a:rPr lang="en-US" sz="2000" b="1" dirty="0" smtClean="0">
                <a:solidFill>
                  <a:srgbClr val="000000"/>
                </a:solidFill>
                <a:latin typeface="Arial" charset="0"/>
              </a:rPr>
              <a:t>cbranche@cdc.gov</a:t>
            </a:r>
            <a:endParaRPr lang="en-US" sz="2000" b="1" dirty="0">
              <a:solidFill>
                <a:srgbClr val="000000"/>
              </a:solidFill>
              <a:latin typeface="Arial" charset="0"/>
            </a:endParaRPr>
          </a:p>
          <a:p>
            <a:endParaRPr lang="en-US" sz="2000" dirty="0">
              <a:solidFill>
                <a:srgbClr val="FFFFFF"/>
              </a:solidFill>
              <a:latin typeface="Arial" charset="0"/>
            </a:endParaRPr>
          </a:p>
        </p:txBody>
      </p:sp>
      <p:sp>
        <p:nvSpPr>
          <p:cNvPr id="4" name="Rectangle 3"/>
          <p:cNvSpPr/>
          <p:nvPr/>
        </p:nvSpPr>
        <p:spPr>
          <a:xfrm>
            <a:off x="182880" y="3581400"/>
            <a:ext cx="8702040" cy="923330"/>
          </a:xfrm>
          <a:prstGeom prst="rect">
            <a:avLst/>
          </a:prstGeom>
        </p:spPr>
        <p:txBody>
          <a:bodyPr wrap="square">
            <a:spAutoFit/>
          </a:bodyPr>
          <a:lstStyle/>
          <a:p>
            <a:r>
              <a:rPr kumimoji="1" lang="en-US" sz="1800" dirty="0" smtClean="0">
                <a:solidFill>
                  <a:srgbClr val="000000"/>
                </a:solidFill>
              </a:rPr>
              <a:t>The findings and conclusions in this presentation have not been formally disseminated by the National Institute for Occupational Safety and Health and should not be construed to represent any agency determination or policy.</a:t>
            </a:r>
            <a:endParaRPr lang="en-US" sz="1800" dirty="0">
              <a:solidFill>
                <a:srgbClr val="000000"/>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5167994"/>
            <a:ext cx="2514600"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966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AG+LOGO_B_150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325"/>
            <a:ext cx="91440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940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owerPoin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9214"/>
            <a:ext cx="9145588" cy="6907214"/>
          </a:xfrm>
          <a:prstGeom prst="rect">
            <a:avLst/>
          </a:prstGeom>
          <a:noFill/>
          <a:extLst>
            <a:ext uri="{909E8E84-426E-40DD-AFC4-6F175D3DCCD1}">
              <a14:hiddenFill xmlns:a14="http://schemas.microsoft.com/office/drawing/2010/main">
                <a:solidFill>
                  <a:srgbClr val="FFFFFF"/>
                </a:solidFill>
              </a14:hiddenFill>
            </a:ext>
          </a:extLst>
        </p:spPr>
      </p:pic>
      <p:sp>
        <p:nvSpPr>
          <p:cNvPr id="19459" name="Rectangle 3"/>
          <p:cNvSpPr>
            <a:spLocks noGrp="1" noChangeArrowheads="1"/>
          </p:cNvSpPr>
          <p:nvPr>
            <p:ph idx="1"/>
          </p:nvPr>
        </p:nvSpPr>
        <p:spPr>
          <a:xfrm>
            <a:off x="453572" y="1287830"/>
            <a:ext cx="8412480" cy="4198569"/>
          </a:xfrm>
        </p:spPr>
        <p:txBody>
          <a:bodyPr/>
          <a:lstStyle/>
          <a:p>
            <a:pPr marL="114300" indent="0">
              <a:buNone/>
            </a:pPr>
            <a:endParaRPr lang="en-US" altLang="en-US" sz="2400" dirty="0" smtClean="0">
              <a:solidFill>
                <a:schemeClr val="bg1"/>
              </a:solidFill>
            </a:endParaRPr>
          </a:p>
          <a:p>
            <a:pPr marL="914400" lvl="2" indent="0">
              <a:buNone/>
            </a:pPr>
            <a:endParaRPr lang="en-US" altLang="en-US" dirty="0">
              <a:solidFill>
                <a:schemeClr val="bg1"/>
              </a:solidFill>
            </a:endParaRPr>
          </a:p>
          <a:p>
            <a:pPr marL="914400" lvl="2" indent="0">
              <a:buNone/>
            </a:pPr>
            <a:endParaRPr lang="en-US" altLang="en-US" dirty="0" smtClean="0">
              <a:solidFill>
                <a:schemeClr val="bg1"/>
              </a:solidFill>
            </a:endParaRPr>
          </a:p>
          <a:p>
            <a:pPr marL="914400" lvl="2" indent="0">
              <a:buNone/>
            </a:pPr>
            <a:endParaRPr lang="en-US" altLang="en-US" dirty="0">
              <a:solidFill>
                <a:schemeClr val="bg1"/>
              </a:solidFill>
            </a:endParaRPr>
          </a:p>
          <a:p>
            <a:pPr marL="914400" lvl="2" indent="0">
              <a:buNone/>
            </a:pPr>
            <a:endParaRPr lang="en-US" altLang="en-US" dirty="0" smtClean="0">
              <a:solidFill>
                <a:schemeClr val="bg1"/>
              </a:solidFill>
            </a:endParaRPr>
          </a:p>
          <a:p>
            <a:pPr marL="914400" lvl="2" indent="0">
              <a:buNone/>
            </a:pPr>
            <a:endParaRPr lang="en-US" altLang="en-US" dirty="0">
              <a:solidFill>
                <a:schemeClr val="bg1"/>
              </a:solidFill>
            </a:endParaRPr>
          </a:p>
          <a:p>
            <a:pPr marL="114300" indent="0">
              <a:buNone/>
            </a:pPr>
            <a:r>
              <a:rPr lang="en-US" altLang="en-US" sz="2400" dirty="0" smtClean="0">
                <a:solidFill>
                  <a:schemeClr val="bg1"/>
                </a:solidFill>
              </a:rPr>
              <a:t>Jim Maddux</a:t>
            </a:r>
          </a:p>
          <a:p>
            <a:pPr marL="114300" indent="0">
              <a:buNone/>
            </a:pPr>
            <a:r>
              <a:rPr lang="en-US" altLang="en-US" sz="2400" dirty="0" smtClean="0">
                <a:solidFill>
                  <a:schemeClr val="bg1"/>
                </a:solidFill>
              </a:rPr>
              <a:t>Directorate of Construction</a:t>
            </a:r>
            <a:endParaRPr lang="en-US" altLang="en-US" sz="2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052" y="990600"/>
            <a:ext cx="739457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5245" y="290946"/>
            <a:ext cx="8305800" cy="461665"/>
          </a:xfrm>
          <a:prstGeom prst="rect">
            <a:avLst/>
          </a:prstGeom>
        </p:spPr>
        <p:txBody>
          <a:bodyPr wrap="square">
            <a:spAutoFit/>
          </a:bodyPr>
          <a:lstStyle/>
          <a:p>
            <a:r>
              <a:rPr lang="en-US" sz="2400" b="1" dirty="0">
                <a:solidFill>
                  <a:srgbClr val="FFFFFF"/>
                </a:solidFill>
              </a:rPr>
              <a:t>Stand Tall, Stand Proud and Stand-Down for Fall Safety!</a:t>
            </a:r>
          </a:p>
        </p:txBody>
      </p:sp>
    </p:spTree>
    <p:extLst>
      <p:ext uri="{BB962C8B-B14F-4D97-AF65-F5344CB8AC3E}">
        <p14:creationId xmlns:p14="http://schemas.microsoft.com/office/powerpoint/2010/main" val="3852822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8200"/>
          </a:xfrm>
        </p:spPr>
        <p:txBody>
          <a:bodyPr/>
          <a:lstStyle/>
          <a:p>
            <a:pPr algn="l">
              <a:lnSpc>
                <a:spcPts val="4800"/>
              </a:lnSpc>
            </a:pPr>
            <a:r>
              <a:rPr lang="en-US" sz="3200" dirty="0" smtClean="0"/>
              <a:t>Construction Fall Prevention Campaign</a:t>
            </a:r>
            <a:endParaRPr lang="en-US" sz="3200" dirty="0"/>
          </a:p>
        </p:txBody>
      </p:sp>
      <p:sp>
        <p:nvSpPr>
          <p:cNvPr id="3" name="Content Placeholder 2"/>
          <p:cNvSpPr>
            <a:spLocks noGrp="1"/>
          </p:cNvSpPr>
          <p:nvPr>
            <p:ph idx="1"/>
          </p:nvPr>
        </p:nvSpPr>
        <p:spPr>
          <a:xfrm>
            <a:off x="304800" y="990600"/>
            <a:ext cx="7793037" cy="4114800"/>
          </a:xfrm>
        </p:spPr>
        <p:txBody>
          <a:bodyPr/>
          <a:lstStyle/>
          <a:p>
            <a:pPr marL="0" indent="0">
              <a:buNone/>
            </a:pPr>
            <a:r>
              <a:rPr lang="en-US" b="1" dirty="0"/>
              <a:t>Goal</a:t>
            </a:r>
            <a:endParaRPr lang="en-US" b="1" dirty="0" smtClean="0"/>
          </a:p>
          <a:p>
            <a:pPr marL="0" indent="0">
              <a:buNone/>
            </a:pPr>
            <a:r>
              <a:rPr lang="en-US" dirty="0" smtClean="0"/>
              <a:t>To provide small residential construction contractors and owners with the information, motivation, and support they need for them to create the necessary conditions for their workers to work safely at heights.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9476" y="4048558"/>
            <a:ext cx="2273524" cy="1878247"/>
          </a:xfrm>
          <a:prstGeom prst="rect">
            <a:avLst/>
          </a:prstGeom>
        </p:spPr>
      </p:pic>
    </p:spTree>
    <p:extLst>
      <p:ext uri="{BB962C8B-B14F-4D97-AF65-F5344CB8AC3E}">
        <p14:creationId xmlns:p14="http://schemas.microsoft.com/office/powerpoint/2010/main" val="416806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owerPoin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9214"/>
            <a:ext cx="9145588" cy="6907214"/>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274638" y="152400"/>
            <a:ext cx="7878762" cy="1057275"/>
          </a:xfrm>
        </p:spPr>
        <p:txBody>
          <a:bodyPr/>
          <a:lstStyle/>
          <a:p>
            <a:r>
              <a:rPr lang="en-US" altLang="en-US" sz="3600" dirty="0">
                <a:solidFill>
                  <a:schemeClr val="bg1"/>
                </a:solidFill>
              </a:rPr>
              <a:t>2014 National Stand-Down</a:t>
            </a:r>
          </a:p>
        </p:txBody>
      </p:sp>
      <p:sp>
        <p:nvSpPr>
          <p:cNvPr id="19459" name="Rectangle 3"/>
          <p:cNvSpPr>
            <a:spLocks noGrp="1" noChangeArrowheads="1"/>
          </p:cNvSpPr>
          <p:nvPr>
            <p:ph idx="1"/>
          </p:nvPr>
        </p:nvSpPr>
        <p:spPr>
          <a:xfrm>
            <a:off x="453572" y="1287830"/>
            <a:ext cx="8412480" cy="4198569"/>
          </a:xfrm>
        </p:spPr>
        <p:txBody>
          <a:bodyPr/>
          <a:lstStyle/>
          <a:p>
            <a:pPr lvl="0"/>
            <a:r>
              <a:rPr lang="en-US" altLang="en-US" sz="2800" dirty="0">
                <a:solidFill>
                  <a:schemeClr val="bg1"/>
                </a:solidFill>
              </a:rPr>
              <a:t>First ever</a:t>
            </a:r>
          </a:p>
          <a:p>
            <a:pPr lvl="1"/>
            <a:r>
              <a:rPr lang="en-US" altLang="en-US" dirty="0">
                <a:solidFill>
                  <a:schemeClr val="bg1"/>
                </a:solidFill>
              </a:rPr>
              <a:t>It was a tremendous success.</a:t>
            </a:r>
          </a:p>
          <a:p>
            <a:pPr lvl="2"/>
            <a:r>
              <a:rPr lang="en-US" altLang="en-US" sz="2800" dirty="0">
                <a:solidFill>
                  <a:schemeClr val="bg1"/>
                </a:solidFill>
              </a:rPr>
              <a:t>Over 1 million workers in all 50 states and internationally participated.</a:t>
            </a:r>
          </a:p>
          <a:p>
            <a:pPr lvl="2"/>
            <a:r>
              <a:rPr lang="en-US" altLang="en-US" sz="2800" dirty="0">
                <a:solidFill>
                  <a:schemeClr val="bg1"/>
                </a:solidFill>
              </a:rPr>
              <a:t>Approximately 5,000 “Certificates of Participation” were issued.</a:t>
            </a:r>
          </a:p>
          <a:p>
            <a:pPr lvl="3"/>
            <a:r>
              <a:rPr lang="en-US" altLang="en-US" sz="2800" dirty="0">
                <a:solidFill>
                  <a:schemeClr val="bg1"/>
                </a:solidFill>
              </a:rPr>
              <a:t>Nearly 50% issued to stand-downs with 25 workers or less.</a:t>
            </a:r>
          </a:p>
          <a:p>
            <a:pPr>
              <a:spcBef>
                <a:spcPts val="0"/>
              </a:spcBef>
              <a:spcAft>
                <a:spcPts val="0"/>
              </a:spcAft>
              <a:tabLst>
                <a:tab pos="457200" algn="l"/>
              </a:tabLst>
            </a:pPr>
            <a:endParaRPr lang="en-US" altLang="en-US" sz="2800" i="1" dirty="0">
              <a:solidFill>
                <a:schemeClr val="bg1"/>
              </a:solidFill>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3126995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owerPoin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9214"/>
            <a:ext cx="9145588" cy="6907214"/>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274638" y="152400"/>
            <a:ext cx="7878762" cy="1057275"/>
          </a:xfrm>
        </p:spPr>
        <p:txBody>
          <a:bodyPr/>
          <a:lstStyle/>
          <a:p>
            <a:r>
              <a:rPr lang="en-US" altLang="en-US" sz="3600" dirty="0">
                <a:solidFill>
                  <a:schemeClr val="bg1"/>
                </a:solidFill>
              </a:rPr>
              <a:t>2014 National Stand-Down</a:t>
            </a:r>
          </a:p>
        </p:txBody>
      </p:sp>
      <p:sp>
        <p:nvSpPr>
          <p:cNvPr id="19459" name="Rectangle 3"/>
          <p:cNvSpPr>
            <a:spLocks noGrp="1" noChangeArrowheads="1"/>
          </p:cNvSpPr>
          <p:nvPr>
            <p:ph idx="1"/>
          </p:nvPr>
        </p:nvSpPr>
        <p:spPr>
          <a:xfrm>
            <a:off x="453572" y="1287830"/>
            <a:ext cx="8412480" cy="4198569"/>
          </a:xfrm>
        </p:spPr>
        <p:txBody>
          <a:bodyPr/>
          <a:lstStyle/>
          <a:p>
            <a:pPr lvl="2"/>
            <a:r>
              <a:rPr lang="en-US" altLang="en-US" sz="2800" dirty="0">
                <a:solidFill>
                  <a:schemeClr val="bg1"/>
                </a:solidFill>
              </a:rPr>
              <a:t>Over 150 public events were held across the country.</a:t>
            </a:r>
          </a:p>
          <a:p>
            <a:pPr lvl="2"/>
            <a:r>
              <a:rPr lang="en-US" altLang="en-US" sz="2800" dirty="0">
                <a:solidFill>
                  <a:schemeClr val="bg1"/>
                </a:solidFill>
              </a:rPr>
              <a:t>Over 50,000 workers participated in stand-downs outside the United States.</a:t>
            </a:r>
          </a:p>
          <a:p>
            <a:pPr lvl="3"/>
            <a:r>
              <a:rPr lang="en-US" altLang="en-US" sz="2800" dirty="0">
                <a:solidFill>
                  <a:schemeClr val="bg1"/>
                </a:solidFill>
              </a:rPr>
              <a:t>First certificate issued was to a company in Oman.</a:t>
            </a:r>
          </a:p>
          <a:p>
            <a:pPr lvl="2"/>
            <a:r>
              <a:rPr lang="en-US" altLang="en-US" sz="2800" dirty="0">
                <a:solidFill>
                  <a:schemeClr val="bg1"/>
                </a:solidFill>
              </a:rPr>
              <a:t>650,000 US Air Force active duty, reserves and civilian personnel participated.</a:t>
            </a:r>
          </a:p>
        </p:txBody>
      </p:sp>
    </p:spTree>
    <p:extLst>
      <p:ext uri="{BB962C8B-B14F-4D97-AF65-F5344CB8AC3E}">
        <p14:creationId xmlns:p14="http://schemas.microsoft.com/office/powerpoint/2010/main" val="3856289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owerPoin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9214"/>
            <a:ext cx="9145588" cy="6907214"/>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274638" y="152400"/>
            <a:ext cx="7878762" cy="1057275"/>
          </a:xfrm>
        </p:spPr>
        <p:txBody>
          <a:bodyPr/>
          <a:lstStyle/>
          <a:p>
            <a:r>
              <a:rPr lang="en-US" altLang="en-US" sz="3600" dirty="0">
                <a:solidFill>
                  <a:schemeClr val="bg1"/>
                </a:solidFill>
              </a:rPr>
              <a:t>2015 National Stand-Down </a:t>
            </a:r>
            <a:br>
              <a:rPr lang="en-US" altLang="en-US" sz="3600" dirty="0">
                <a:solidFill>
                  <a:schemeClr val="bg1"/>
                </a:solidFill>
              </a:rPr>
            </a:br>
            <a:r>
              <a:rPr lang="en-US" altLang="en-US" sz="3600" dirty="0">
                <a:solidFill>
                  <a:schemeClr val="bg1"/>
                </a:solidFill>
              </a:rPr>
              <a:t>May 4-15, 2015</a:t>
            </a:r>
          </a:p>
        </p:txBody>
      </p:sp>
      <p:sp>
        <p:nvSpPr>
          <p:cNvPr id="19459" name="Rectangle 3"/>
          <p:cNvSpPr>
            <a:spLocks noGrp="1" noChangeArrowheads="1"/>
          </p:cNvSpPr>
          <p:nvPr>
            <p:ph idx="1"/>
          </p:nvPr>
        </p:nvSpPr>
        <p:spPr>
          <a:xfrm>
            <a:off x="453572" y="1287830"/>
            <a:ext cx="8412480" cy="4198569"/>
          </a:xfrm>
        </p:spPr>
        <p:txBody>
          <a:bodyPr/>
          <a:lstStyle/>
          <a:p>
            <a:pPr lvl="0" fontAlgn="auto">
              <a:spcAft>
                <a:spcPts val="0"/>
              </a:spcAft>
              <a:buFont typeface="Arial" pitchFamily="34" charset="0"/>
              <a:buChar char="•"/>
              <a:defRPr/>
            </a:pPr>
            <a:r>
              <a:rPr lang="en-US" sz="2800" dirty="0">
                <a:solidFill>
                  <a:schemeClr val="bg1"/>
                </a:solidFill>
              </a:rPr>
              <a:t>Last year’s successes lead OSHA to extend the Stand-Down into a two-week event.</a:t>
            </a:r>
          </a:p>
          <a:p>
            <a:pPr lvl="1" fontAlgn="auto">
              <a:spcAft>
                <a:spcPts val="0"/>
              </a:spcAft>
              <a:buFont typeface="Arial" pitchFamily="34" charset="0"/>
              <a:buChar char="–"/>
              <a:defRPr/>
            </a:pPr>
            <a:r>
              <a:rPr lang="en-US" sz="2600" dirty="0">
                <a:solidFill>
                  <a:schemeClr val="bg1"/>
                </a:solidFill>
              </a:rPr>
              <a:t>First week will </a:t>
            </a:r>
            <a:r>
              <a:rPr lang="en-US" sz="2600" dirty="0" smtClean="0">
                <a:solidFill>
                  <a:schemeClr val="bg1"/>
                </a:solidFill>
              </a:rPr>
              <a:t>coincide </a:t>
            </a:r>
            <a:r>
              <a:rPr lang="en-US" sz="2600" dirty="0">
                <a:solidFill>
                  <a:schemeClr val="bg1"/>
                </a:solidFill>
              </a:rPr>
              <a:t>with:</a:t>
            </a:r>
          </a:p>
          <a:p>
            <a:pPr lvl="2" fontAlgn="auto">
              <a:spcAft>
                <a:spcPts val="0"/>
              </a:spcAft>
              <a:buFont typeface="Arial" pitchFamily="34" charset="0"/>
              <a:buChar char="•"/>
              <a:defRPr/>
            </a:pPr>
            <a:r>
              <a:rPr lang="en-US" sz="2600" dirty="0">
                <a:solidFill>
                  <a:schemeClr val="bg1"/>
                </a:solidFill>
              </a:rPr>
              <a:t>National Construction Safety Executive’s Safety Week events.</a:t>
            </a:r>
          </a:p>
          <a:p>
            <a:pPr lvl="2" fontAlgn="auto">
              <a:spcAft>
                <a:spcPts val="0"/>
              </a:spcAft>
              <a:buFont typeface="Arial" pitchFamily="34" charset="0"/>
              <a:buChar char="•"/>
              <a:defRPr/>
            </a:pPr>
            <a:r>
              <a:rPr lang="en-US" sz="2600" dirty="0">
                <a:solidFill>
                  <a:schemeClr val="bg1"/>
                </a:solidFill>
              </a:rPr>
              <a:t>ASSE’s NAOSH Week.</a:t>
            </a:r>
          </a:p>
          <a:p>
            <a:pPr lvl="1" fontAlgn="auto">
              <a:spcAft>
                <a:spcPts val="0"/>
              </a:spcAft>
              <a:buFont typeface="Arial" pitchFamily="34" charset="0"/>
              <a:buChar char="–"/>
              <a:defRPr/>
            </a:pPr>
            <a:r>
              <a:rPr lang="en-US" sz="2600" dirty="0">
                <a:solidFill>
                  <a:schemeClr val="bg1"/>
                </a:solidFill>
              </a:rPr>
              <a:t>Goals</a:t>
            </a:r>
          </a:p>
          <a:p>
            <a:pPr lvl="2" fontAlgn="auto">
              <a:spcAft>
                <a:spcPts val="0"/>
              </a:spcAft>
              <a:buFont typeface="Arial" pitchFamily="34" charset="0"/>
              <a:buChar char="•"/>
              <a:defRPr/>
            </a:pPr>
            <a:r>
              <a:rPr lang="en-US" sz="2600" dirty="0">
                <a:solidFill>
                  <a:schemeClr val="bg1"/>
                </a:solidFill>
              </a:rPr>
              <a:t>Reach over 3 million workers.</a:t>
            </a:r>
          </a:p>
          <a:p>
            <a:pPr lvl="2" fontAlgn="auto">
              <a:spcAft>
                <a:spcPts val="0"/>
              </a:spcAft>
              <a:buFont typeface="Arial" pitchFamily="34" charset="0"/>
              <a:buChar char="•"/>
              <a:defRPr/>
            </a:pPr>
            <a:r>
              <a:rPr lang="en-US" sz="2600" dirty="0">
                <a:solidFill>
                  <a:schemeClr val="bg1"/>
                </a:solidFill>
              </a:rPr>
              <a:t>Over 20,000 individual Stand-Downs.</a:t>
            </a:r>
          </a:p>
          <a:p>
            <a:endParaRPr lang="en-US" altLang="en-US" sz="3600" dirty="0">
              <a:solidFill>
                <a:schemeClr val="bg1"/>
              </a:solidFill>
            </a:endParaRPr>
          </a:p>
        </p:txBody>
      </p:sp>
    </p:spTree>
    <p:extLst>
      <p:ext uri="{BB962C8B-B14F-4D97-AF65-F5344CB8AC3E}">
        <p14:creationId xmlns:p14="http://schemas.microsoft.com/office/powerpoint/2010/main" val="2012233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owerPoin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9214"/>
            <a:ext cx="9145588" cy="6907214"/>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274638" y="152400"/>
            <a:ext cx="7878762" cy="1057275"/>
          </a:xfrm>
        </p:spPr>
        <p:txBody>
          <a:bodyPr/>
          <a:lstStyle/>
          <a:p>
            <a:r>
              <a:rPr lang="en-US" altLang="en-US" sz="3600" dirty="0" smtClean="0">
                <a:solidFill>
                  <a:schemeClr val="bg1"/>
                </a:solidFill>
              </a:rPr>
              <a:t>How do You Hold a Stand-Down</a:t>
            </a:r>
            <a:r>
              <a:rPr lang="en-US" altLang="en-US" sz="3600" dirty="0">
                <a:solidFill>
                  <a:schemeClr val="bg1"/>
                </a:solidFill>
              </a:rPr>
              <a:t>?</a:t>
            </a:r>
          </a:p>
        </p:txBody>
      </p:sp>
      <p:sp>
        <p:nvSpPr>
          <p:cNvPr id="19459" name="Rectangle 3"/>
          <p:cNvSpPr>
            <a:spLocks noGrp="1" noChangeArrowheads="1"/>
          </p:cNvSpPr>
          <p:nvPr>
            <p:ph idx="1"/>
          </p:nvPr>
        </p:nvSpPr>
        <p:spPr>
          <a:xfrm>
            <a:off x="453572" y="1287830"/>
            <a:ext cx="8412480" cy="4198569"/>
          </a:xfrm>
        </p:spPr>
        <p:txBody>
          <a:bodyPr/>
          <a:lstStyle/>
          <a:p>
            <a:pPr lvl="0"/>
            <a:r>
              <a:rPr lang="en-US" altLang="en-US" sz="2800" dirty="0">
                <a:solidFill>
                  <a:schemeClr val="bg1"/>
                </a:solidFill>
              </a:rPr>
              <a:t>Companies conduct a Safety Stand-Down by stopping work and providing a focused toolbox talk on</a:t>
            </a:r>
            <a:r>
              <a:rPr lang="en-US" altLang="en-US" sz="2800" dirty="0" smtClean="0">
                <a:solidFill>
                  <a:schemeClr val="bg1"/>
                </a:solidFill>
              </a:rPr>
              <a:t>: Ladders, Scaffolds or Roofs</a:t>
            </a:r>
          </a:p>
          <a:p>
            <a:pPr lvl="0"/>
            <a:r>
              <a:rPr lang="en-US" altLang="en-US" sz="2800" dirty="0" smtClean="0">
                <a:solidFill>
                  <a:schemeClr val="bg1"/>
                </a:solidFill>
              </a:rPr>
              <a:t>Equipment inspections</a:t>
            </a:r>
          </a:p>
          <a:p>
            <a:pPr lvl="0"/>
            <a:r>
              <a:rPr lang="en-US" altLang="en-US" sz="2800" dirty="0" smtClean="0">
                <a:solidFill>
                  <a:schemeClr val="bg1"/>
                </a:solidFill>
              </a:rPr>
              <a:t>Whatever works in your situation</a:t>
            </a:r>
            <a:endParaRPr lang="en-US" altLang="en-US" sz="2400" dirty="0">
              <a:solidFill>
                <a:schemeClr val="bg1"/>
              </a:solidFill>
            </a:endParaRPr>
          </a:p>
          <a:p>
            <a:pPr lvl="0"/>
            <a:r>
              <a:rPr lang="en-US" altLang="en-US" sz="2800" dirty="0" smtClean="0">
                <a:solidFill>
                  <a:schemeClr val="bg1"/>
                </a:solidFill>
              </a:rPr>
              <a:t>Stand-Down events can be listed on the OSHA webpage if they are “free” and open to the “public”.</a:t>
            </a:r>
            <a:endParaRPr lang="en-US" altLang="en-US" sz="2800" dirty="0">
              <a:solidFill>
                <a:schemeClr val="bg1"/>
              </a:solidFill>
            </a:endParaRPr>
          </a:p>
          <a:p>
            <a:endParaRPr lang="en-US" altLang="en-US" sz="2800" dirty="0">
              <a:solidFill>
                <a:schemeClr val="bg1"/>
              </a:solidFill>
            </a:endParaRPr>
          </a:p>
        </p:txBody>
      </p:sp>
    </p:spTree>
    <p:extLst>
      <p:ext uri="{BB962C8B-B14F-4D97-AF65-F5344CB8AC3E}">
        <p14:creationId xmlns:p14="http://schemas.microsoft.com/office/powerpoint/2010/main" val="3711279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owerPoin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24607"/>
            <a:ext cx="9145588" cy="6907214"/>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274638" y="152400"/>
            <a:ext cx="7878762" cy="1057275"/>
          </a:xfrm>
        </p:spPr>
        <p:txBody>
          <a:bodyPr/>
          <a:lstStyle/>
          <a:p>
            <a:r>
              <a:rPr lang="en-US" altLang="en-US" sz="3600" dirty="0">
                <a:solidFill>
                  <a:schemeClr val="bg1"/>
                </a:solidFill>
              </a:rPr>
              <a:t>OSHA Stand-Down Resources</a:t>
            </a:r>
          </a:p>
        </p:txBody>
      </p:sp>
      <p:pic>
        <p:nvPicPr>
          <p:cNvPr id="24578" name="Picture 1" descr="=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391" y="1205344"/>
            <a:ext cx="680272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69196" y="1447800"/>
            <a:ext cx="4467954" cy="369332"/>
          </a:xfrm>
          <a:prstGeom prst="rect">
            <a:avLst/>
          </a:prstGeom>
        </p:spPr>
        <p:txBody>
          <a:bodyPr wrap="none">
            <a:spAutoFit/>
          </a:bodyPr>
          <a:lstStyle/>
          <a:p>
            <a:r>
              <a:rPr lang="en-US" dirty="0">
                <a:solidFill>
                  <a:srgbClr val="000000"/>
                </a:solidFill>
              </a:rPr>
              <a:t>http://www.osha.gov/StopFallsStandDown</a:t>
            </a:r>
          </a:p>
        </p:txBody>
      </p:sp>
    </p:spTree>
    <p:extLst>
      <p:ext uri="{BB962C8B-B14F-4D97-AF65-F5344CB8AC3E}">
        <p14:creationId xmlns:p14="http://schemas.microsoft.com/office/powerpoint/2010/main" val="4064437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owerPoin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24607"/>
            <a:ext cx="9145588" cy="6907214"/>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274638" y="0"/>
            <a:ext cx="7878762" cy="1057275"/>
          </a:xfrm>
        </p:spPr>
        <p:txBody>
          <a:bodyPr/>
          <a:lstStyle/>
          <a:p>
            <a:r>
              <a:rPr lang="en-US" altLang="en-US" sz="3600" dirty="0">
                <a:solidFill>
                  <a:schemeClr val="bg1"/>
                </a:solidFill>
              </a:rPr>
              <a:t>OSHA Stand-Down Resources</a:t>
            </a:r>
          </a:p>
        </p:txBody>
      </p:sp>
      <p:graphicFrame>
        <p:nvGraphicFramePr>
          <p:cNvPr id="5" name="Table 4"/>
          <p:cNvGraphicFramePr>
            <a:graphicFrameLocks noGrp="1"/>
          </p:cNvGraphicFramePr>
          <p:nvPr>
            <p:extLst>
              <p:ext uri="{D42A27DB-BD31-4B8C-83A1-F6EECF244321}">
                <p14:modId xmlns:p14="http://schemas.microsoft.com/office/powerpoint/2010/main" val="3975441820"/>
              </p:ext>
            </p:extLst>
          </p:nvPr>
        </p:nvGraphicFramePr>
        <p:xfrm>
          <a:off x="533400" y="914400"/>
          <a:ext cx="8077200" cy="4419606"/>
        </p:xfrm>
        <a:graphic>
          <a:graphicData uri="http://schemas.openxmlformats.org/drawingml/2006/table">
            <a:tbl>
              <a:tblPr firstRow="1" firstCol="1" bandRow="1"/>
              <a:tblGrid>
                <a:gridCol w="990600"/>
                <a:gridCol w="1981200"/>
                <a:gridCol w="3200400"/>
                <a:gridCol w="1905000"/>
              </a:tblGrid>
              <a:tr h="262069">
                <a:tc>
                  <a:txBody>
                    <a:bodyPr/>
                    <a:lstStyle/>
                    <a:p>
                      <a:pPr algn="ctr" rtl="0" fontAlgn="ctr"/>
                      <a:r>
                        <a:rPr lang="en-US" sz="1600" b="0" i="0" u="none" strike="noStrike">
                          <a:solidFill>
                            <a:schemeClr val="bg1"/>
                          </a:solidFill>
                          <a:effectLst/>
                          <a:latin typeface="Calibri"/>
                        </a:rPr>
                        <a:t>Region</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Name</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Email</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Phone</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62069">
                <a:tc>
                  <a:txBody>
                    <a:bodyPr/>
                    <a:lstStyle/>
                    <a:p>
                      <a:pPr algn="ctr" rtl="0" fontAlgn="ctr"/>
                      <a:r>
                        <a:rPr lang="en-US" sz="1600" b="0" i="0" u="none" strike="noStrike">
                          <a:solidFill>
                            <a:schemeClr val="bg1"/>
                          </a:solidFill>
                          <a:effectLst/>
                          <a:latin typeface="Calibri"/>
                        </a:rPr>
                        <a:t>I</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Dale Varney  </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4"/>
                        </a:rPr>
                        <a:t>Varney.Dale@dol.gov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413-785-0123</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62069">
                <a:tc>
                  <a:txBody>
                    <a:bodyPr/>
                    <a:lstStyle/>
                    <a:p>
                      <a:pPr algn="ctr" rtl="0" fontAlgn="ctr"/>
                      <a:r>
                        <a:rPr lang="en-US" sz="1600" b="0" i="0" u="none" strike="noStrike">
                          <a:solidFill>
                            <a:schemeClr val="bg1"/>
                          </a:solidFill>
                          <a:effectLst/>
                          <a:latin typeface="Calibri"/>
                        </a:rPr>
                        <a:t>II</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Mike Levy </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5"/>
                        </a:rPr>
                        <a:t>Levy.Mike@dol.gov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917-434-9515</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62069">
                <a:tc>
                  <a:txBody>
                    <a:bodyPr/>
                    <a:lstStyle/>
                    <a:p>
                      <a:pPr algn="ctr" rtl="0" fontAlgn="ctr"/>
                      <a:r>
                        <a:rPr lang="en-US" sz="1600" b="0" i="0" u="none" strike="noStrike">
                          <a:solidFill>
                            <a:schemeClr val="bg1"/>
                          </a:solidFill>
                          <a:effectLst/>
                          <a:latin typeface="Calibri"/>
                        </a:rPr>
                        <a:t>III</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James Harrity </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6"/>
                        </a:rPr>
                        <a:t>Harrity.James@dol.gov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215-861-4900</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62069">
                <a:tc>
                  <a:txBody>
                    <a:bodyPr/>
                    <a:lstStyle/>
                    <a:p>
                      <a:pPr algn="ctr" rtl="0" fontAlgn="ctr"/>
                      <a:r>
                        <a:rPr lang="en-US" sz="1600" b="0" i="0" u="none" strike="noStrike">
                          <a:solidFill>
                            <a:schemeClr val="bg1"/>
                          </a:solidFill>
                          <a:effectLst/>
                          <a:latin typeface="Calibri"/>
                        </a:rPr>
                        <a:t>IV</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Tom Bosley</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7"/>
                        </a:rPr>
                        <a:t>Bosley.Tom@dol.gov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678-237-0443</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62069">
                <a:tc rowSpan="2">
                  <a:txBody>
                    <a:bodyPr/>
                    <a:lstStyle/>
                    <a:p>
                      <a:pPr algn="ctr" rtl="0" fontAlgn="ctr"/>
                      <a:r>
                        <a:rPr lang="en-US" sz="1600" b="0" i="0" u="none" strike="noStrike">
                          <a:solidFill>
                            <a:schemeClr val="bg1"/>
                          </a:solidFill>
                          <a:effectLst/>
                          <a:latin typeface="Calibri"/>
                        </a:rPr>
                        <a:t>V</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Gary Lescallett</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8"/>
                        </a:rPr>
                        <a:t>Lescallett.Gary@dol.gov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312-886-6263</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62069">
                <a:tc vMerge="1">
                  <a:txBody>
                    <a:bodyPr/>
                    <a:lstStyle/>
                    <a:p>
                      <a:endParaRPr lang="en-US"/>
                    </a:p>
                  </a:txBody>
                  <a:tcPr/>
                </a:tc>
                <a:tc>
                  <a:txBody>
                    <a:bodyPr/>
                    <a:lstStyle/>
                    <a:p>
                      <a:pPr algn="l" rtl="0" fontAlgn="ctr"/>
                      <a:r>
                        <a:rPr lang="en-US" sz="1600" b="0" i="0" u="none" strike="noStrike">
                          <a:solidFill>
                            <a:schemeClr val="bg1"/>
                          </a:solidFill>
                          <a:effectLst/>
                          <a:latin typeface="Calibri"/>
                        </a:rPr>
                        <a:t>Darnell Crenshaw</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9"/>
                        </a:rPr>
                        <a:t>Crenshaw.Darnell@dol.gov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312-886-6951</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62069">
                <a:tc rowSpan="3">
                  <a:txBody>
                    <a:bodyPr/>
                    <a:lstStyle/>
                    <a:p>
                      <a:pPr algn="ctr" rtl="0" fontAlgn="ctr"/>
                      <a:r>
                        <a:rPr lang="en-US" sz="1600" b="0" i="0" u="none" strike="noStrike">
                          <a:solidFill>
                            <a:schemeClr val="bg1"/>
                          </a:solidFill>
                          <a:effectLst/>
                          <a:latin typeface="Calibri"/>
                        </a:rPr>
                        <a:t>VI</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Josh Flesher</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10"/>
                        </a:rPr>
                        <a:t>Flesher.Josh@dol.gov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972-850-4186</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88571">
                <a:tc vMerge="1">
                  <a:txBody>
                    <a:bodyPr/>
                    <a:lstStyle/>
                    <a:p>
                      <a:endParaRPr lang="en-US"/>
                    </a:p>
                  </a:txBody>
                  <a:tcPr/>
                </a:tc>
                <a:tc>
                  <a:txBody>
                    <a:bodyPr/>
                    <a:lstStyle/>
                    <a:p>
                      <a:pPr algn="l" rtl="0" fontAlgn="ctr"/>
                      <a:r>
                        <a:rPr lang="en-US" sz="1600" b="0" i="0" u="none" strike="noStrike" dirty="0">
                          <a:solidFill>
                            <a:schemeClr val="bg1"/>
                          </a:solidFill>
                          <a:effectLst/>
                          <a:latin typeface="Calibri"/>
                        </a:rPr>
                        <a:t>Judy Stevenson-Ortiz </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11"/>
                        </a:rPr>
                        <a:t>Stevenson-Ortiz.Judy@dol.gov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972-850-4171</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62069">
                <a:tc vMerge="1">
                  <a:txBody>
                    <a:bodyPr/>
                    <a:lstStyle/>
                    <a:p>
                      <a:endParaRPr lang="en-US"/>
                    </a:p>
                  </a:txBody>
                  <a:tcPr/>
                </a:tc>
                <a:tc>
                  <a:txBody>
                    <a:bodyPr/>
                    <a:lstStyle/>
                    <a:p>
                      <a:pPr algn="l" rtl="0" fontAlgn="ctr"/>
                      <a:r>
                        <a:rPr lang="en-US" sz="1600" b="0" i="0" u="none" strike="noStrike" dirty="0">
                          <a:solidFill>
                            <a:schemeClr val="bg1"/>
                          </a:solidFill>
                          <a:effectLst/>
                          <a:latin typeface="Calibri"/>
                        </a:rPr>
                        <a:t>Travis Clark</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12"/>
                        </a:rPr>
                        <a:t>Clark.Travis@dol.gov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972-850-4178</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62069">
                <a:tc rowSpan="2">
                  <a:txBody>
                    <a:bodyPr/>
                    <a:lstStyle/>
                    <a:p>
                      <a:pPr algn="ctr" rtl="0" fontAlgn="ctr"/>
                      <a:r>
                        <a:rPr lang="en-US" sz="1600" b="0" i="0" u="none" strike="noStrike">
                          <a:solidFill>
                            <a:schemeClr val="bg1"/>
                          </a:solidFill>
                          <a:effectLst/>
                          <a:latin typeface="Calibri"/>
                        </a:rPr>
                        <a:t>VII</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Brian Wood</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13"/>
                        </a:rPr>
                        <a:t>Wood.Brian.L@dol.gov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816-283-8745</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62069">
                <a:tc vMerge="1">
                  <a:txBody>
                    <a:bodyPr/>
                    <a:lstStyle/>
                    <a:p>
                      <a:endParaRPr lang="en-US"/>
                    </a:p>
                  </a:txBody>
                  <a:tcPr/>
                </a:tc>
                <a:tc>
                  <a:txBody>
                    <a:bodyPr/>
                    <a:lstStyle/>
                    <a:p>
                      <a:pPr algn="l" rtl="0" fontAlgn="ctr"/>
                      <a:r>
                        <a:rPr lang="en-US" sz="1600" b="0" i="0" u="none" strike="noStrike">
                          <a:solidFill>
                            <a:schemeClr val="bg1"/>
                          </a:solidFill>
                          <a:effectLst/>
                          <a:latin typeface="Calibri"/>
                        </a:rPr>
                        <a:t>Jacalyn Wheeler</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14"/>
                        </a:rPr>
                        <a:t>Wheeler.Jacalyn@dol.gov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816-283-0545 x253</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62069">
                <a:tc rowSpan="2">
                  <a:txBody>
                    <a:bodyPr/>
                    <a:lstStyle/>
                    <a:p>
                      <a:pPr algn="ctr" rtl="0" fontAlgn="ctr"/>
                      <a:r>
                        <a:rPr lang="en-US" sz="1600" b="0" i="0" u="none" strike="noStrike">
                          <a:solidFill>
                            <a:schemeClr val="bg1"/>
                          </a:solidFill>
                          <a:effectLst/>
                          <a:latin typeface="Calibri"/>
                        </a:rPr>
                        <a:t>VIII</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Matthew Finnigan</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15"/>
                        </a:rPr>
                        <a:t>Finnigan.Matthew@dol.gov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303-844-7014</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62069">
                <a:tc vMerge="1">
                  <a:txBody>
                    <a:bodyPr/>
                    <a:lstStyle/>
                    <a:p>
                      <a:endParaRPr lang="en-US"/>
                    </a:p>
                  </a:txBody>
                  <a:tcPr/>
                </a:tc>
                <a:tc>
                  <a:txBody>
                    <a:bodyPr/>
                    <a:lstStyle/>
                    <a:p>
                      <a:pPr algn="l" rtl="0" fontAlgn="ctr"/>
                      <a:r>
                        <a:rPr lang="en-US" sz="1600" b="0" i="0" u="none" strike="noStrike">
                          <a:solidFill>
                            <a:schemeClr val="bg1"/>
                          </a:solidFill>
                          <a:effectLst/>
                          <a:latin typeface="Calibri"/>
                        </a:rPr>
                        <a:t>Brad Baptiste</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16"/>
                        </a:rPr>
                        <a:t>Baptiste.Brad@dol.gov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720-264-6555</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62069">
                <a:tc>
                  <a:txBody>
                    <a:bodyPr/>
                    <a:lstStyle/>
                    <a:p>
                      <a:pPr algn="ctr" rtl="0" fontAlgn="ctr"/>
                      <a:r>
                        <a:rPr lang="en-US" sz="1600" b="0" i="0" u="none" strike="noStrike">
                          <a:solidFill>
                            <a:schemeClr val="bg1"/>
                          </a:solidFill>
                          <a:effectLst/>
                          <a:latin typeface="Calibri"/>
                        </a:rPr>
                        <a:t>IX</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Jose Benavides</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17"/>
                        </a:rPr>
                        <a:t>Benavides.Jose@dol.gov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415-563-2573</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62069">
                <a:tc>
                  <a:txBody>
                    <a:bodyPr/>
                    <a:lstStyle/>
                    <a:p>
                      <a:pPr algn="ctr" rtl="0" fontAlgn="ctr"/>
                      <a:r>
                        <a:rPr lang="en-US" sz="1600" b="0" i="0" u="none" strike="noStrike">
                          <a:solidFill>
                            <a:schemeClr val="bg1"/>
                          </a:solidFill>
                          <a:effectLst/>
                          <a:latin typeface="Calibri"/>
                        </a:rPr>
                        <a:t>X</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a:solidFill>
                            <a:schemeClr val="bg1"/>
                          </a:solidFill>
                          <a:effectLst/>
                          <a:latin typeface="Calibri"/>
                        </a:rPr>
                        <a:t>Dale Cavanaugh </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sng" strike="noStrike">
                          <a:solidFill>
                            <a:schemeClr val="bg1"/>
                          </a:solidFill>
                          <a:effectLst/>
                          <a:latin typeface="Calibri"/>
                          <a:hlinkClick r:id="rId18"/>
                        </a:rPr>
                        <a:t>Cavanaugh.Dale@dol.gov</a:t>
                      </a:r>
                      <a:endParaRPr lang="en-US" sz="1600" b="0" i="0" u="sng" strike="noStrike">
                        <a:solidFill>
                          <a:schemeClr val="bg1"/>
                        </a:solidFill>
                        <a:effectLst/>
                        <a:latin typeface="Calibri"/>
                      </a:endParaRP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r>
                        <a:rPr lang="en-US" sz="1600" b="0" i="0" u="none" strike="noStrike" dirty="0">
                          <a:solidFill>
                            <a:schemeClr val="bg1"/>
                          </a:solidFill>
                          <a:effectLst/>
                          <a:latin typeface="Calibri"/>
                        </a:rPr>
                        <a:t>206-757-6675</a:t>
                      </a:r>
                    </a:p>
                  </a:txBody>
                  <a:tcPr marL="9360" marR="9360" marT="936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24518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owerPoin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24607"/>
            <a:ext cx="9145588" cy="6907214"/>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274638" y="152400"/>
            <a:ext cx="7878762" cy="1057275"/>
          </a:xfrm>
        </p:spPr>
        <p:txBody>
          <a:bodyPr/>
          <a:lstStyle/>
          <a:p>
            <a:r>
              <a:rPr lang="en-US" altLang="en-US" sz="3600" dirty="0">
                <a:solidFill>
                  <a:schemeClr val="bg1"/>
                </a:solidFill>
              </a:rPr>
              <a:t>OSHA Stand-Down Resources</a:t>
            </a:r>
          </a:p>
        </p:txBody>
      </p:sp>
      <p:graphicFrame>
        <p:nvGraphicFramePr>
          <p:cNvPr id="2" name="Table 1"/>
          <p:cNvGraphicFramePr>
            <a:graphicFrameLocks noGrp="1"/>
          </p:cNvGraphicFramePr>
          <p:nvPr>
            <p:extLst>
              <p:ext uri="{D42A27DB-BD31-4B8C-83A1-F6EECF244321}">
                <p14:modId xmlns:p14="http://schemas.microsoft.com/office/powerpoint/2010/main" val="3414578080"/>
              </p:ext>
            </p:extLst>
          </p:nvPr>
        </p:nvGraphicFramePr>
        <p:xfrm>
          <a:off x="1295400" y="1371600"/>
          <a:ext cx="5943600" cy="3657599"/>
        </p:xfrm>
        <a:graphic>
          <a:graphicData uri="http://schemas.openxmlformats.org/drawingml/2006/table">
            <a:tbl>
              <a:tblPr/>
              <a:tblGrid>
                <a:gridCol w="5943600"/>
              </a:tblGrid>
              <a:tr h="93064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chemeClr val="bg1"/>
                          </a:solidFill>
                          <a:effectLst/>
                          <a:latin typeface="Calibri"/>
                        </a:rPr>
                        <a:t>Fall Stand-Down Posters (English &amp; Spanish)</a:t>
                      </a:r>
                    </a:p>
                    <a:p>
                      <a:pPr algn="l" fontAlgn="ctr"/>
                      <a:endParaRPr lang="en-US" sz="1800" b="0" i="0" u="none" strike="noStrike" dirty="0">
                        <a:solidFill>
                          <a:schemeClr val="bg1"/>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930649">
                <a:tc>
                  <a:txBody>
                    <a:bodyPr/>
                    <a:lstStyle/>
                    <a:p>
                      <a:pPr algn="l" fontAlgn="ctr"/>
                      <a:r>
                        <a:rPr lang="en-US" sz="1800" b="0" i="0" u="none" strike="noStrike" dirty="0">
                          <a:solidFill>
                            <a:schemeClr val="bg1"/>
                          </a:solidFill>
                          <a:effectLst/>
                          <a:latin typeface="Calibri"/>
                        </a:rPr>
                        <a:t>Fall Prevention </a:t>
                      </a:r>
                      <a:r>
                        <a:rPr lang="en-US" sz="1800" b="0" i="0" u="none" strike="noStrike" dirty="0" smtClean="0">
                          <a:solidFill>
                            <a:schemeClr val="bg1"/>
                          </a:solidFill>
                          <a:effectLst/>
                          <a:latin typeface="Calibri"/>
                        </a:rPr>
                        <a:t>Campaign Poster </a:t>
                      </a:r>
                      <a:r>
                        <a:rPr lang="en-US" sz="1800" b="0" i="0" u="none" strike="noStrike" dirty="0">
                          <a:solidFill>
                            <a:schemeClr val="bg1"/>
                          </a:solidFill>
                          <a:effectLst/>
                          <a:latin typeface="Calibri"/>
                        </a:rPr>
                        <a:t>(English &amp; Spanish)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930649">
                <a:tc>
                  <a:txBody>
                    <a:bodyPr/>
                    <a:lstStyle/>
                    <a:p>
                      <a:pPr algn="l" fontAlgn="ctr"/>
                      <a:r>
                        <a:rPr lang="en-US" sz="1800" b="0" i="0" u="none" strike="noStrike">
                          <a:solidFill>
                            <a:schemeClr val="bg1"/>
                          </a:solidFill>
                          <a:effectLst/>
                          <a:latin typeface="Calibri"/>
                        </a:rPr>
                        <a:t>Fall Prevention Fact Sheet (English, Spanish, Polish &amp; Russian)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865652">
                <a:tc>
                  <a:txBody>
                    <a:bodyPr/>
                    <a:lstStyle/>
                    <a:p>
                      <a:pPr algn="l" fontAlgn="ctr"/>
                      <a:r>
                        <a:rPr lang="en-US" sz="1800" b="0" i="0" u="none" strike="noStrike" dirty="0">
                          <a:solidFill>
                            <a:schemeClr val="bg1"/>
                          </a:solidFill>
                          <a:effectLst/>
                          <a:latin typeface="Calibri"/>
                        </a:rPr>
                        <a:t>Fall Prevention Wallet Card (English, Portuguese &amp; Spanish)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4030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owerPoin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1" y="-24607"/>
            <a:ext cx="9145588" cy="6907214"/>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274638" y="152400"/>
            <a:ext cx="7878762" cy="1057275"/>
          </a:xfrm>
        </p:spPr>
        <p:txBody>
          <a:bodyPr/>
          <a:lstStyle/>
          <a:p>
            <a:r>
              <a:rPr lang="en-US" altLang="en-US" sz="3600" dirty="0">
                <a:solidFill>
                  <a:schemeClr val="bg1"/>
                </a:solidFill>
              </a:rPr>
              <a:t>OSHA Stand-Down Resources</a:t>
            </a:r>
          </a:p>
        </p:txBody>
      </p:sp>
      <p:graphicFrame>
        <p:nvGraphicFramePr>
          <p:cNvPr id="3" name="Table 2"/>
          <p:cNvGraphicFramePr>
            <a:graphicFrameLocks noGrp="1"/>
          </p:cNvGraphicFramePr>
          <p:nvPr>
            <p:extLst>
              <p:ext uri="{D42A27DB-BD31-4B8C-83A1-F6EECF244321}">
                <p14:modId xmlns:p14="http://schemas.microsoft.com/office/powerpoint/2010/main" val="3382080376"/>
              </p:ext>
            </p:extLst>
          </p:nvPr>
        </p:nvGraphicFramePr>
        <p:xfrm>
          <a:off x="1371600" y="1066800"/>
          <a:ext cx="5943600" cy="3728470"/>
        </p:xfrm>
        <a:graphic>
          <a:graphicData uri="http://schemas.openxmlformats.org/drawingml/2006/table">
            <a:tbl>
              <a:tblPr/>
              <a:tblGrid>
                <a:gridCol w="5943600"/>
              </a:tblGrid>
              <a:tr h="743710">
                <a:tc>
                  <a:txBody>
                    <a:bodyPr/>
                    <a:lstStyle/>
                    <a:p>
                      <a:pPr algn="l" fontAlgn="ctr"/>
                      <a:r>
                        <a:rPr lang="en-US" sz="1800" b="0" i="0" u="none" strike="noStrike" dirty="0">
                          <a:solidFill>
                            <a:schemeClr val="bg1"/>
                          </a:solidFill>
                          <a:effectLst/>
                          <a:latin typeface="Calibri"/>
                        </a:rPr>
                        <a:t>Fall Prevention: Safety Pays. Falls Cost. Sticker(English &amp; Spanish) </a:t>
                      </a:r>
                      <a:endParaRPr lang="en-US" sz="1800" b="0" i="0" u="none" strike="noStrike" dirty="0" smtClean="0">
                        <a:solidFill>
                          <a:schemeClr val="bg1"/>
                        </a:solidFill>
                        <a:effectLst/>
                        <a:latin typeface="Calibri"/>
                      </a:endParaRPr>
                    </a:p>
                    <a:p>
                      <a:pPr algn="l" fontAlgn="ctr"/>
                      <a:endParaRPr lang="en-US" sz="1800" b="0" i="0" u="none" strike="noStrike" dirty="0">
                        <a:solidFill>
                          <a:schemeClr val="bg1"/>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743710">
                <a:tc>
                  <a:txBody>
                    <a:bodyPr/>
                    <a:lstStyle/>
                    <a:p>
                      <a:pPr algn="l" fontAlgn="ctr"/>
                      <a:r>
                        <a:rPr lang="en-US" sz="1800" b="0" i="0" u="none" strike="noStrike" dirty="0">
                          <a:solidFill>
                            <a:schemeClr val="bg1"/>
                          </a:solidFill>
                          <a:effectLst/>
                          <a:latin typeface="Calibri"/>
                        </a:rPr>
                        <a:t>Fall Prevention: Training Guide - A Lesson Plan for Employers (English &amp; Spanish</a:t>
                      </a:r>
                      <a:r>
                        <a:rPr lang="en-US" sz="1800" b="0" i="0" u="none" strike="noStrike" dirty="0" smtClean="0">
                          <a:solidFill>
                            <a:schemeClr val="bg1"/>
                          </a:solidFill>
                          <a:effectLst/>
                          <a:latin typeface="Calibri"/>
                        </a:rPr>
                        <a:t>)</a:t>
                      </a:r>
                    </a:p>
                    <a:p>
                      <a:pPr algn="l" fontAlgn="ctr"/>
                      <a:endParaRPr lang="en-US" sz="1800" b="0" i="0" u="none" strike="noStrike" dirty="0">
                        <a:solidFill>
                          <a:schemeClr val="bg1"/>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03175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chemeClr val="bg1"/>
                          </a:solidFill>
                          <a:effectLst/>
                          <a:latin typeface="Calibri"/>
                        </a:rPr>
                        <a:t>Ladder Safety: Falling Off Ladders Can Kill: Use Them Safely (English &amp; Spanish) </a:t>
                      </a:r>
                      <a:r>
                        <a:rPr lang="en-US" sz="1800" b="1" i="0" u="none" strike="noStrike" dirty="0" smtClean="0">
                          <a:solidFill>
                            <a:schemeClr val="bg1"/>
                          </a:solidFill>
                          <a:effectLst/>
                          <a:latin typeface="Calibri"/>
                        </a:rPr>
                        <a:t>New</a:t>
                      </a:r>
                      <a:endParaRPr lang="en-US" sz="1800" b="0" i="0" u="none" strike="noStrike" dirty="0" smtClean="0">
                        <a:solidFill>
                          <a:schemeClr val="bg1"/>
                        </a:solidFill>
                        <a:effectLst/>
                        <a:latin typeface="Calibri"/>
                      </a:endParaRPr>
                    </a:p>
                    <a:p>
                      <a:pPr algn="l" fontAlgn="ctr"/>
                      <a:endParaRPr lang="en-US" sz="1800" b="0" i="0" u="none" strike="noStrike" dirty="0">
                        <a:solidFill>
                          <a:schemeClr val="bg1"/>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031750">
                <a:tc>
                  <a:txBody>
                    <a:bodyPr/>
                    <a:lstStyle/>
                    <a:p>
                      <a:pPr algn="l" fontAlgn="ctr"/>
                      <a:r>
                        <a:rPr lang="en-US" sz="1800" b="0" i="0" u="none" strike="noStrike" dirty="0" smtClean="0">
                          <a:solidFill>
                            <a:schemeClr val="bg1"/>
                          </a:solidFill>
                          <a:effectLst/>
                          <a:latin typeface="Calibri"/>
                        </a:rPr>
                        <a:t>Lots of fact sheets, fatal facts, etc.</a:t>
                      </a:r>
                      <a:r>
                        <a:rPr lang="en-US" sz="1800" b="0" i="0" u="none" strike="noStrike" baseline="0" dirty="0" smtClean="0">
                          <a:solidFill>
                            <a:schemeClr val="bg1"/>
                          </a:solidFill>
                          <a:effectLst/>
                          <a:latin typeface="Calibri"/>
                        </a:rPr>
                        <a:t> available on OSHA’s web page</a:t>
                      </a:r>
                      <a:endParaRPr lang="en-US" sz="1800" b="0" i="0" u="none" strike="noStrike" dirty="0" smtClean="0">
                        <a:solidFill>
                          <a:schemeClr val="bg1"/>
                        </a:solidFill>
                        <a:effectLst/>
                        <a:latin typeface="Calibri"/>
                      </a:endParaRPr>
                    </a:p>
                    <a:p>
                      <a:pPr algn="l" fontAlgn="ctr"/>
                      <a:endParaRPr lang="en-US" sz="1800" b="0" i="0" u="none" strike="noStrike" dirty="0">
                        <a:solidFill>
                          <a:schemeClr val="bg1"/>
                        </a:solidFill>
                        <a:effectLst/>
                        <a:latin typeface="Calibri"/>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91201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owerPoin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9214"/>
            <a:ext cx="9145588" cy="6907214"/>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274638" y="152400"/>
            <a:ext cx="7878762" cy="1057275"/>
          </a:xfrm>
        </p:spPr>
        <p:txBody>
          <a:bodyPr/>
          <a:lstStyle/>
          <a:p>
            <a:r>
              <a:rPr lang="en-US" altLang="en-US" sz="3600" dirty="0" smtClean="0">
                <a:solidFill>
                  <a:schemeClr val="bg1"/>
                </a:solidFill>
              </a:rPr>
              <a:t>After the Stand-Down</a:t>
            </a:r>
            <a:endParaRPr lang="en-US" altLang="en-US" sz="3600" dirty="0">
              <a:solidFill>
                <a:schemeClr val="bg1"/>
              </a:solidFill>
            </a:endParaRPr>
          </a:p>
        </p:txBody>
      </p:sp>
      <p:sp>
        <p:nvSpPr>
          <p:cNvPr id="19459" name="Rectangle 3"/>
          <p:cNvSpPr>
            <a:spLocks noGrp="1" noChangeArrowheads="1"/>
          </p:cNvSpPr>
          <p:nvPr>
            <p:ph idx="1"/>
          </p:nvPr>
        </p:nvSpPr>
        <p:spPr>
          <a:xfrm>
            <a:off x="453572" y="1287830"/>
            <a:ext cx="8412480" cy="4198569"/>
          </a:xfrm>
        </p:spPr>
        <p:txBody>
          <a:bodyPr/>
          <a:lstStyle/>
          <a:p>
            <a:pPr lvl="0"/>
            <a:r>
              <a:rPr lang="en-US" altLang="en-US" sz="2800" dirty="0" smtClean="0">
                <a:solidFill>
                  <a:schemeClr val="bg1"/>
                </a:solidFill>
              </a:rPr>
              <a:t>Receive a “Certificate of Participation” for holding a Stand-Down.</a:t>
            </a:r>
          </a:p>
          <a:p>
            <a:pPr lvl="1"/>
            <a:r>
              <a:rPr lang="en-US" altLang="en-US" sz="2400" dirty="0" smtClean="0">
                <a:solidFill>
                  <a:schemeClr val="bg1"/>
                </a:solidFill>
              </a:rPr>
              <a:t>Secretary of the Department of Labor saying thank you for participating.</a:t>
            </a:r>
          </a:p>
          <a:p>
            <a:pPr lvl="1"/>
            <a:r>
              <a:rPr lang="en-US" altLang="en-US" sz="2400" dirty="0">
                <a:solidFill>
                  <a:schemeClr val="bg1"/>
                </a:solidFill>
              </a:rPr>
              <a:t>G</a:t>
            </a:r>
            <a:r>
              <a:rPr lang="en-US" altLang="en-US" sz="2400" dirty="0" smtClean="0">
                <a:solidFill>
                  <a:schemeClr val="bg1"/>
                </a:solidFill>
              </a:rPr>
              <a:t>o to the Stand-Down certificate webpage after your stand-down, complete a short survey, then print your certificate.</a:t>
            </a:r>
          </a:p>
          <a:p>
            <a:pPr lvl="1"/>
            <a:r>
              <a:rPr lang="en-US" altLang="en-US" sz="2400" dirty="0" smtClean="0">
                <a:solidFill>
                  <a:schemeClr val="bg1"/>
                </a:solidFill>
              </a:rPr>
              <a:t>Share your stand-down experience and pictures with us for possible posting on the webpage </a:t>
            </a:r>
          </a:p>
        </p:txBody>
      </p:sp>
    </p:spTree>
    <p:extLst>
      <p:ext uri="{BB962C8B-B14F-4D97-AF65-F5344CB8AC3E}">
        <p14:creationId xmlns:p14="http://schemas.microsoft.com/office/powerpoint/2010/main" val="2705329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Users\lboom\AppData\Local\Microsoft\Windows\Temporary Internet Files\Content.Outlook\SF0EVHIH\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title"/>
          </p:nvPr>
        </p:nvSpPr>
        <p:spPr>
          <a:xfrm>
            <a:off x="4495800" y="31750"/>
            <a:ext cx="4191000" cy="1492250"/>
          </a:xfrm>
        </p:spPr>
        <p:txBody>
          <a:bodyPr rtlCol="0">
            <a:normAutofit fontScale="90000"/>
          </a:bodyPr>
          <a:lstStyle/>
          <a:p>
            <a:pPr algn="l" fontAlgn="auto">
              <a:spcAft>
                <a:spcPts val="0"/>
              </a:spcAft>
              <a:defRPr/>
            </a:pPr>
            <a:r>
              <a:rPr lang="en-US" dirty="0" smtClean="0"/>
              <a:t>                        </a:t>
            </a:r>
            <a:br>
              <a:rPr lang="en-US" dirty="0" smtClean="0"/>
            </a:br>
            <a:r>
              <a:rPr lang="en-US" b="1" dirty="0" smtClean="0">
                <a:solidFill>
                  <a:schemeClr val="tx2"/>
                </a:solidFill>
              </a:rPr>
              <a:t>Falls Can Be</a:t>
            </a:r>
            <a:br>
              <a:rPr lang="en-US" b="1" dirty="0" smtClean="0">
                <a:solidFill>
                  <a:schemeClr val="tx2"/>
                </a:solidFill>
              </a:rPr>
            </a:br>
            <a:r>
              <a:rPr lang="en-US" b="1" dirty="0" smtClean="0">
                <a:solidFill>
                  <a:schemeClr val="tx2"/>
                </a:solidFill>
              </a:rPr>
              <a:t>Prevented</a:t>
            </a:r>
            <a:br>
              <a:rPr lang="en-US" b="1" dirty="0" smtClean="0">
                <a:solidFill>
                  <a:schemeClr val="tx2"/>
                </a:solidFill>
              </a:rPr>
            </a:br>
            <a:r>
              <a:rPr lang="en-US" dirty="0" smtClean="0"/>
              <a:t>             </a:t>
            </a:r>
          </a:p>
        </p:txBody>
      </p:sp>
      <p:sp>
        <p:nvSpPr>
          <p:cNvPr id="4100" name="Content Placeholder 2"/>
          <p:cNvSpPr>
            <a:spLocks noGrp="1"/>
          </p:cNvSpPr>
          <p:nvPr>
            <p:ph idx="1"/>
          </p:nvPr>
        </p:nvSpPr>
        <p:spPr>
          <a:xfrm>
            <a:off x="4191000" y="1600200"/>
            <a:ext cx="4495800" cy="4419600"/>
          </a:xfrm>
        </p:spPr>
        <p:txBody>
          <a:bodyPr rtlCol="0">
            <a:normAutofit fontScale="32500" lnSpcReduction="20000"/>
          </a:bodyPr>
          <a:lstStyle/>
          <a:p>
            <a:pPr marL="457200" lvl="1" indent="0" fontAlgn="auto">
              <a:spcAft>
                <a:spcPts val="0"/>
              </a:spcAft>
              <a:buFontTx/>
              <a:buNone/>
              <a:defRPr/>
            </a:pPr>
            <a:endParaRPr lang="en-US" sz="3400" b="1" u="sng" dirty="0" smtClean="0">
              <a:latin typeface="Times New Roman" pitchFamily="18" charset="0"/>
            </a:endParaRPr>
          </a:p>
          <a:p>
            <a:pPr marL="457200" lvl="1" indent="0" fontAlgn="auto">
              <a:spcAft>
                <a:spcPts val="0"/>
              </a:spcAft>
              <a:buFontTx/>
              <a:buNone/>
              <a:defRPr/>
            </a:pPr>
            <a:endParaRPr lang="en-US" sz="3400" b="1" u="sng" dirty="0">
              <a:latin typeface="Times New Roman" pitchFamily="18" charset="0"/>
            </a:endParaRPr>
          </a:p>
          <a:p>
            <a:pPr marL="457200" lvl="1" indent="0" fontAlgn="auto">
              <a:spcAft>
                <a:spcPts val="0"/>
              </a:spcAft>
              <a:buFontTx/>
              <a:buNone/>
              <a:defRPr/>
            </a:pPr>
            <a:r>
              <a:rPr lang="en-US" sz="6000" b="1" u="sng" dirty="0" smtClean="0">
                <a:latin typeface="Times New Roman" pitchFamily="18" charset="0"/>
              </a:rPr>
              <a:t>PLAN</a:t>
            </a:r>
            <a:r>
              <a:rPr lang="en-US" sz="6000" b="1" dirty="0" smtClean="0">
                <a:latin typeface="Times New Roman" pitchFamily="18" charset="0"/>
              </a:rPr>
              <a:t> ahead to get the job done safely.</a:t>
            </a:r>
          </a:p>
          <a:p>
            <a:pPr marL="457200" lvl="1" indent="0" fontAlgn="auto">
              <a:spcAft>
                <a:spcPts val="0"/>
              </a:spcAft>
              <a:buFontTx/>
              <a:buNone/>
              <a:defRPr/>
            </a:pPr>
            <a:endParaRPr lang="en-US" sz="6000" b="1" dirty="0" smtClean="0">
              <a:latin typeface="Times New Roman" pitchFamily="18" charset="0"/>
            </a:endParaRPr>
          </a:p>
          <a:p>
            <a:pPr marL="457200" lvl="1" indent="0" fontAlgn="auto">
              <a:spcAft>
                <a:spcPts val="0"/>
              </a:spcAft>
              <a:buFontTx/>
              <a:buNone/>
              <a:defRPr/>
            </a:pPr>
            <a:r>
              <a:rPr lang="en-US" sz="6000" b="1" u="sng" dirty="0" smtClean="0">
                <a:latin typeface="Times New Roman" pitchFamily="18" charset="0"/>
              </a:rPr>
              <a:t>PROVIDE</a:t>
            </a:r>
            <a:r>
              <a:rPr lang="en-US" sz="6000" b="1" dirty="0" smtClean="0">
                <a:latin typeface="Times New Roman" pitchFamily="18" charset="0"/>
              </a:rPr>
              <a:t> the right equipment</a:t>
            </a:r>
          </a:p>
          <a:p>
            <a:pPr marL="457200" lvl="1" indent="0" fontAlgn="auto">
              <a:spcAft>
                <a:spcPts val="0"/>
              </a:spcAft>
              <a:buFontTx/>
              <a:buNone/>
              <a:defRPr/>
            </a:pPr>
            <a:endParaRPr lang="en-US" sz="6000" b="1" dirty="0" smtClean="0">
              <a:latin typeface="Times New Roman" pitchFamily="18" charset="0"/>
            </a:endParaRPr>
          </a:p>
          <a:p>
            <a:pPr marL="457200" lvl="1" indent="0" fontAlgn="auto">
              <a:spcAft>
                <a:spcPts val="0"/>
              </a:spcAft>
              <a:buFontTx/>
              <a:buNone/>
              <a:defRPr/>
            </a:pPr>
            <a:r>
              <a:rPr lang="en-US" sz="6000" b="1" u="sng" dirty="0" smtClean="0">
                <a:latin typeface="Times New Roman" pitchFamily="18" charset="0"/>
              </a:rPr>
              <a:t>TRAIN</a:t>
            </a:r>
            <a:r>
              <a:rPr lang="en-US" sz="6000" b="1" dirty="0" smtClean="0">
                <a:latin typeface="Times New Roman" pitchFamily="18" charset="0"/>
              </a:rPr>
              <a:t> everyone to use the equipment safely</a:t>
            </a:r>
            <a:endParaRPr lang="en-US" sz="6000" dirty="0" smtClean="0">
              <a:latin typeface="Times New Roman" pitchFamily="18" charset="0"/>
            </a:endParaRPr>
          </a:p>
          <a:p>
            <a:pPr marL="457200" lvl="1" indent="0" fontAlgn="auto">
              <a:spcAft>
                <a:spcPts val="0"/>
              </a:spcAft>
              <a:buFontTx/>
              <a:buNone/>
              <a:defRPr/>
            </a:pPr>
            <a:endParaRPr lang="en-US" sz="4000" dirty="0" smtClean="0"/>
          </a:p>
          <a:p>
            <a:pPr marL="457200" lvl="1" indent="0" fontAlgn="auto">
              <a:spcAft>
                <a:spcPts val="0"/>
              </a:spcAft>
              <a:buFontTx/>
              <a:buNone/>
              <a:defRPr/>
            </a:pPr>
            <a:endParaRPr lang="en-US" dirty="0" smtClean="0"/>
          </a:p>
          <a:p>
            <a:pPr marL="457200" lvl="1" indent="0" fontAlgn="auto">
              <a:spcAft>
                <a:spcPts val="0"/>
              </a:spcAft>
              <a:buFontTx/>
              <a:buNone/>
              <a:defRPr/>
            </a:pPr>
            <a:endParaRPr lang="en-US" dirty="0" smtClean="0"/>
          </a:p>
          <a:p>
            <a:pPr marL="457200" lvl="1" indent="0" fontAlgn="auto">
              <a:spcAft>
                <a:spcPts val="0"/>
              </a:spcAft>
              <a:buFontTx/>
              <a:buNone/>
              <a:defRPr/>
            </a:pPr>
            <a:endParaRPr lang="en-US" dirty="0" smtClean="0"/>
          </a:p>
          <a:p>
            <a:pPr marL="457200" lvl="1" indent="0" fontAlgn="auto">
              <a:spcAft>
                <a:spcPts val="0"/>
              </a:spcAft>
              <a:buFontTx/>
              <a:buNone/>
              <a:defRPr/>
            </a:pPr>
            <a:endParaRPr lang="en-US" dirty="0" smtClean="0"/>
          </a:p>
          <a:p>
            <a:pPr marL="457200" lvl="1" indent="0" fontAlgn="auto">
              <a:spcAft>
                <a:spcPts val="0"/>
              </a:spcAft>
              <a:buFontTx/>
              <a:buNone/>
              <a:defRPr/>
            </a:pPr>
            <a:endParaRPr lang="en-US" dirty="0" smtClean="0"/>
          </a:p>
          <a:p>
            <a:pPr marL="457200" lvl="1" indent="0" fontAlgn="auto">
              <a:spcAft>
                <a:spcPts val="0"/>
              </a:spcAft>
              <a:buFontTx/>
              <a:buNone/>
              <a:defRPr/>
            </a:pPr>
            <a:endParaRPr lang="en-US" dirty="0" smtClean="0"/>
          </a:p>
          <a:p>
            <a:pPr marL="457200" lvl="1" indent="0" algn="ctr" fontAlgn="auto">
              <a:spcAft>
                <a:spcPts val="0"/>
              </a:spcAft>
              <a:buFontTx/>
              <a:buNone/>
              <a:defRPr/>
            </a:pPr>
            <a:r>
              <a:rPr lang="en-US" dirty="0" smtClean="0"/>
              <a:t>     </a:t>
            </a:r>
          </a:p>
          <a:p>
            <a:pPr marL="457200" lvl="1" indent="0" algn="ctr" fontAlgn="auto">
              <a:spcAft>
                <a:spcPts val="0"/>
              </a:spcAft>
              <a:buFontTx/>
              <a:buNone/>
              <a:defRPr/>
            </a:pPr>
            <a:r>
              <a:rPr lang="en-US" dirty="0" smtClean="0"/>
              <a:t>     </a:t>
            </a:r>
          </a:p>
          <a:p>
            <a:pPr marL="457200" lvl="1" indent="0" algn="ctr" fontAlgn="auto">
              <a:spcAft>
                <a:spcPts val="0"/>
              </a:spcAft>
              <a:buFontTx/>
              <a:buNone/>
              <a:defRPr/>
            </a:pPr>
            <a:endParaRPr lang="en-US" dirty="0" smtClean="0"/>
          </a:p>
          <a:p>
            <a:pPr marL="457200" lvl="1" indent="0" algn="ctr" fontAlgn="auto">
              <a:spcAft>
                <a:spcPts val="0"/>
              </a:spcAft>
              <a:buFontTx/>
              <a:buNone/>
              <a:defRPr/>
            </a:pPr>
            <a:endParaRPr lang="en-US" dirty="0" smtClean="0"/>
          </a:p>
        </p:txBody>
      </p:sp>
    </p:spTree>
    <p:extLst>
      <p:ext uri="{BB962C8B-B14F-4D97-AF65-F5344CB8AC3E}">
        <p14:creationId xmlns:p14="http://schemas.microsoft.com/office/powerpoint/2010/main" val="1206690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533400"/>
          </a:xfrm>
        </p:spPr>
        <p:txBody>
          <a:bodyPr/>
          <a:lstStyle/>
          <a:p>
            <a:pPr algn="l"/>
            <a:r>
              <a:rPr lang="en-US" sz="3200" dirty="0" smtClean="0"/>
              <a:t>How the campaign developed</a:t>
            </a:r>
            <a:endParaRPr lang="en-US" sz="3200" dirty="0"/>
          </a:p>
        </p:txBody>
      </p:sp>
      <p:sp>
        <p:nvSpPr>
          <p:cNvPr id="3" name="Content Placeholder 2"/>
          <p:cNvSpPr>
            <a:spLocks noGrp="1"/>
          </p:cNvSpPr>
          <p:nvPr>
            <p:ph idx="1"/>
          </p:nvPr>
        </p:nvSpPr>
        <p:spPr>
          <a:xfrm>
            <a:off x="197400" y="990600"/>
            <a:ext cx="8862585" cy="2714172"/>
          </a:xfrm>
        </p:spPr>
        <p:txBody>
          <a:bodyPr>
            <a:normAutofit fontScale="92500" lnSpcReduction="20000"/>
          </a:bodyPr>
          <a:lstStyle/>
          <a:p>
            <a:pPr>
              <a:buClr>
                <a:schemeClr val="accent2"/>
              </a:buClr>
              <a:buFont typeface="Wingdings" pitchFamily="2" charset="2"/>
              <a:buChar char="§"/>
            </a:pPr>
            <a:r>
              <a:rPr lang="en-US" dirty="0" smtClean="0"/>
              <a:t>NORA Construction Sector Council-led</a:t>
            </a:r>
          </a:p>
          <a:p>
            <a:pPr>
              <a:buClr>
                <a:schemeClr val="accent2"/>
              </a:buClr>
              <a:buFont typeface="Wingdings" pitchFamily="2" charset="2"/>
              <a:buChar char="§"/>
            </a:pPr>
            <a:r>
              <a:rPr lang="en-US" dirty="0" smtClean="0"/>
              <a:t>Campaign leaders: NIOSH, OSHA and CPWR—The Center for Construction Research and Training</a:t>
            </a:r>
          </a:p>
          <a:p>
            <a:pPr>
              <a:buClr>
                <a:schemeClr val="accent2"/>
              </a:buClr>
              <a:buFont typeface="Wingdings" pitchFamily="2" charset="2"/>
              <a:buChar char="§"/>
            </a:pPr>
            <a:r>
              <a:rPr lang="en-US" dirty="0" smtClean="0"/>
              <a:t>Evidence-based campaign</a:t>
            </a:r>
          </a:p>
          <a:p>
            <a:pPr>
              <a:buClr>
                <a:schemeClr val="accent2"/>
              </a:buClr>
              <a:buFont typeface="Wingdings" pitchFamily="2" charset="2"/>
              <a:buChar char="§"/>
            </a:pPr>
            <a:r>
              <a:rPr lang="en-US" dirty="0" smtClean="0"/>
              <a:t>Evaluation essential to demonstrate success</a:t>
            </a:r>
          </a:p>
          <a:p>
            <a:pPr lvl="1"/>
            <a:endParaRPr lang="en-US" dirty="0"/>
          </a:p>
        </p:txBody>
      </p:sp>
      <p:pic>
        <p:nvPicPr>
          <p:cNvPr id="6146" name="Picture 2" descr="CPWR - The Center for Construction Research and Training"/>
          <p:cNvPicPr>
            <a:picLocks noChangeAspect="1" noChangeArrowheads="1"/>
          </p:cNvPicPr>
          <p:nvPr/>
        </p:nvPicPr>
        <p:blipFill>
          <a:blip r:embed="rId3" cstate="print"/>
          <a:srcRect/>
          <a:stretch>
            <a:fillRect/>
          </a:stretch>
        </p:blipFill>
        <p:spPr bwMode="auto">
          <a:xfrm>
            <a:off x="3498699" y="3912060"/>
            <a:ext cx="2397609" cy="1192782"/>
          </a:xfrm>
          <a:prstGeom prst="rect">
            <a:avLst/>
          </a:prstGeom>
          <a:noFill/>
        </p:spPr>
      </p:pic>
      <p:pic>
        <p:nvPicPr>
          <p:cNvPr id="6150" name="Picture 6" descr="OSHA Quick Card"/>
          <p:cNvPicPr>
            <a:picLocks noChangeAspect="1" noChangeArrowheads="1"/>
          </p:cNvPicPr>
          <p:nvPr/>
        </p:nvPicPr>
        <p:blipFill>
          <a:blip r:embed="rId4" cstate="print"/>
          <a:srcRect r="37316"/>
          <a:stretch>
            <a:fillRect/>
          </a:stretch>
        </p:blipFill>
        <p:spPr bwMode="auto">
          <a:xfrm>
            <a:off x="6132840" y="3901455"/>
            <a:ext cx="2784459" cy="1192781"/>
          </a:xfrm>
          <a:prstGeom prst="rect">
            <a:avLst/>
          </a:prstGeom>
          <a:noFill/>
        </p:spPr>
      </p:pic>
      <p:pic>
        <p:nvPicPr>
          <p:cNvPr id="7" name="Picture 2"/>
          <p:cNvPicPr>
            <a:picLocks noChangeAspect="1" noChangeArrowheads="1"/>
          </p:cNvPicPr>
          <p:nvPr/>
        </p:nvPicPr>
        <p:blipFill>
          <a:blip r:embed="rId5" cstate="print"/>
          <a:srcRect l="26495" t="21835" r="61266" b="63299"/>
          <a:stretch>
            <a:fillRect/>
          </a:stretch>
        </p:blipFill>
        <p:spPr bwMode="auto">
          <a:xfrm>
            <a:off x="1461930" y="5105399"/>
            <a:ext cx="1052670" cy="1110509"/>
          </a:xfrm>
          <a:prstGeom prst="rect">
            <a:avLst/>
          </a:prstGeom>
          <a:noFill/>
          <a:ln w="9525">
            <a:noFill/>
            <a:miter lim="800000"/>
            <a:headEnd/>
            <a:tailEnd/>
          </a:ln>
        </p:spPr>
      </p:pic>
      <p:pic>
        <p:nvPicPr>
          <p:cNvPr id="2050" name="Picture 2" descr="\\cdc\project\NIOSH_CON_Campaign\NIOSH_logo2_Blac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815" y="4048928"/>
            <a:ext cx="3156112" cy="84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40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owerPoin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9214"/>
            <a:ext cx="9145588" cy="6907214"/>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274638" y="152400"/>
            <a:ext cx="7878762" cy="1057275"/>
          </a:xfrm>
        </p:spPr>
        <p:txBody>
          <a:bodyPr/>
          <a:lstStyle/>
          <a:p>
            <a:r>
              <a:rPr lang="en-US" altLang="en-US" sz="3600" dirty="0" smtClean="0">
                <a:solidFill>
                  <a:schemeClr val="bg1"/>
                </a:solidFill>
              </a:rPr>
              <a:t>What You and Your Locals Can Do</a:t>
            </a:r>
            <a:endParaRPr lang="en-US" altLang="en-US" sz="3600" dirty="0">
              <a:solidFill>
                <a:schemeClr val="bg1"/>
              </a:solidFill>
            </a:endParaRPr>
          </a:p>
        </p:txBody>
      </p:sp>
      <p:sp>
        <p:nvSpPr>
          <p:cNvPr id="19459" name="Rectangle 3"/>
          <p:cNvSpPr>
            <a:spLocks noGrp="1" noChangeArrowheads="1"/>
          </p:cNvSpPr>
          <p:nvPr>
            <p:ph idx="1"/>
          </p:nvPr>
        </p:nvSpPr>
        <p:spPr>
          <a:xfrm>
            <a:off x="453572" y="1287830"/>
            <a:ext cx="8412480" cy="4198569"/>
          </a:xfrm>
        </p:spPr>
        <p:txBody>
          <a:bodyPr/>
          <a:lstStyle/>
          <a:p>
            <a:pPr lvl="0"/>
            <a:r>
              <a:rPr lang="en-US" altLang="en-US" sz="2800" dirty="0" smtClean="0">
                <a:solidFill>
                  <a:schemeClr val="bg1"/>
                </a:solidFill>
              </a:rPr>
              <a:t>Put up posters in the locals</a:t>
            </a:r>
          </a:p>
          <a:p>
            <a:pPr lvl="0"/>
            <a:endParaRPr lang="en-US" altLang="en-US" sz="2800" dirty="0" smtClean="0">
              <a:solidFill>
                <a:schemeClr val="bg1"/>
              </a:solidFill>
            </a:endParaRPr>
          </a:p>
          <a:p>
            <a:pPr lvl="0"/>
            <a:r>
              <a:rPr lang="en-US" altLang="en-US" sz="2800" dirty="0" smtClean="0">
                <a:solidFill>
                  <a:schemeClr val="bg1"/>
                </a:solidFill>
              </a:rPr>
              <a:t>Work with your employers and encourage them to hold stand-downs</a:t>
            </a:r>
          </a:p>
          <a:p>
            <a:pPr lvl="0"/>
            <a:endParaRPr lang="en-US" altLang="en-US" sz="2800" dirty="0" smtClean="0">
              <a:solidFill>
                <a:schemeClr val="bg1"/>
              </a:solidFill>
            </a:endParaRPr>
          </a:p>
          <a:p>
            <a:pPr lvl="0"/>
            <a:r>
              <a:rPr lang="en-US" altLang="en-US" sz="2800" dirty="0" smtClean="0">
                <a:solidFill>
                  <a:schemeClr val="bg1"/>
                </a:solidFill>
              </a:rPr>
              <a:t>Organize events</a:t>
            </a:r>
          </a:p>
        </p:txBody>
      </p:sp>
    </p:spTree>
    <p:extLst>
      <p:ext uri="{BB962C8B-B14F-4D97-AF65-F5344CB8AC3E}">
        <p14:creationId xmlns:p14="http://schemas.microsoft.com/office/powerpoint/2010/main" val="2115717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owerPoin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9214"/>
            <a:ext cx="9145588" cy="6907214"/>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274638" y="152400"/>
            <a:ext cx="7878762" cy="1057275"/>
          </a:xfrm>
        </p:spPr>
        <p:txBody>
          <a:bodyPr/>
          <a:lstStyle/>
          <a:p>
            <a:r>
              <a:rPr lang="en-US" altLang="en-US" sz="3600" dirty="0" smtClean="0">
                <a:solidFill>
                  <a:schemeClr val="bg1"/>
                </a:solidFill>
              </a:rPr>
              <a:t>What You and Your Locals Can Do</a:t>
            </a:r>
            <a:endParaRPr lang="en-US" altLang="en-US" sz="3600" dirty="0">
              <a:solidFill>
                <a:schemeClr val="bg1"/>
              </a:solidFill>
            </a:endParaRPr>
          </a:p>
        </p:txBody>
      </p:sp>
      <p:sp>
        <p:nvSpPr>
          <p:cNvPr id="19459" name="Rectangle 3"/>
          <p:cNvSpPr>
            <a:spLocks noGrp="1" noChangeArrowheads="1"/>
          </p:cNvSpPr>
          <p:nvPr>
            <p:ph idx="1"/>
          </p:nvPr>
        </p:nvSpPr>
        <p:spPr>
          <a:xfrm>
            <a:off x="453572" y="1287830"/>
            <a:ext cx="8412480" cy="4198569"/>
          </a:xfrm>
        </p:spPr>
        <p:txBody>
          <a:bodyPr/>
          <a:lstStyle/>
          <a:p>
            <a:pPr lvl="0"/>
            <a:r>
              <a:rPr lang="en-US" altLang="en-US" sz="2800" dirty="0" smtClean="0">
                <a:solidFill>
                  <a:schemeClr val="bg1"/>
                </a:solidFill>
              </a:rPr>
              <a:t>Get publicity, local newspaper articles</a:t>
            </a:r>
          </a:p>
          <a:p>
            <a:pPr lvl="0"/>
            <a:endParaRPr lang="en-US" altLang="en-US" sz="2800" dirty="0" smtClean="0">
              <a:solidFill>
                <a:schemeClr val="bg1"/>
              </a:solidFill>
            </a:endParaRPr>
          </a:p>
          <a:p>
            <a:r>
              <a:rPr lang="en-US" altLang="en-US" sz="2800" dirty="0" smtClean="0">
                <a:solidFill>
                  <a:schemeClr val="bg1"/>
                </a:solidFill>
              </a:rPr>
              <a:t>Get a Stand-Down certificate </a:t>
            </a:r>
          </a:p>
          <a:p>
            <a:endParaRPr lang="en-US" altLang="en-US" sz="2800" dirty="0" smtClean="0">
              <a:solidFill>
                <a:schemeClr val="bg1"/>
              </a:solidFill>
            </a:endParaRPr>
          </a:p>
          <a:p>
            <a:r>
              <a:rPr lang="en-US" altLang="en-US" sz="2800" dirty="0" smtClean="0">
                <a:solidFill>
                  <a:schemeClr val="bg1"/>
                </a:solidFill>
              </a:rPr>
              <a:t>Share your stand-down experience and pictures with us for possible posting on the webpage </a:t>
            </a:r>
          </a:p>
        </p:txBody>
      </p:sp>
    </p:spTree>
    <p:extLst>
      <p:ext uri="{BB962C8B-B14F-4D97-AF65-F5344CB8AC3E}">
        <p14:creationId xmlns:p14="http://schemas.microsoft.com/office/powerpoint/2010/main" val="1604890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owerPoin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9214"/>
            <a:ext cx="9145588" cy="6907214"/>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274638" y="152400"/>
            <a:ext cx="7878762" cy="1057275"/>
          </a:xfrm>
        </p:spPr>
        <p:txBody>
          <a:bodyPr/>
          <a:lstStyle/>
          <a:p>
            <a:endParaRPr lang="en-US" altLang="en-US" sz="3600" dirty="0">
              <a:solidFill>
                <a:schemeClr val="bg1"/>
              </a:solidFill>
            </a:endParaRPr>
          </a:p>
        </p:txBody>
      </p:sp>
      <p:sp>
        <p:nvSpPr>
          <p:cNvPr id="19459" name="Rectangle 3"/>
          <p:cNvSpPr>
            <a:spLocks noGrp="1" noChangeArrowheads="1"/>
          </p:cNvSpPr>
          <p:nvPr>
            <p:ph idx="1"/>
          </p:nvPr>
        </p:nvSpPr>
        <p:spPr>
          <a:xfrm>
            <a:off x="453572" y="533400"/>
            <a:ext cx="8412480" cy="3352799"/>
          </a:xfrm>
        </p:spPr>
        <p:txBody>
          <a:bodyPr/>
          <a:lstStyle/>
          <a:p>
            <a:pPr marL="0" indent="0" algn="ctr">
              <a:buNone/>
            </a:pPr>
            <a:endParaRPr lang="en-US" altLang="en-US" sz="9600" dirty="0">
              <a:solidFill>
                <a:schemeClr val="bg1"/>
              </a:solidFill>
            </a:endParaRPr>
          </a:p>
          <a:p>
            <a:pPr marL="0" indent="0" algn="ctr">
              <a:buNone/>
            </a:pPr>
            <a:r>
              <a:rPr lang="en-US" altLang="en-US" sz="9600" dirty="0" smtClean="0">
                <a:solidFill>
                  <a:schemeClr val="bg1"/>
                </a:solidFill>
              </a:rPr>
              <a:t>?</a:t>
            </a:r>
            <a:endParaRPr lang="en-US" altLang="en-US" sz="9600" dirty="0">
              <a:solidFill>
                <a:schemeClr val="bg1"/>
              </a:solidFill>
            </a:endParaRPr>
          </a:p>
        </p:txBody>
      </p:sp>
    </p:spTree>
    <p:extLst>
      <p:ext uri="{BB962C8B-B14F-4D97-AF65-F5344CB8AC3E}">
        <p14:creationId xmlns:p14="http://schemas.microsoft.com/office/powerpoint/2010/main" val="3610680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CPWR UPDATE</a:t>
            </a:r>
            <a:endParaRPr lang="en-US" dirty="0"/>
          </a:p>
        </p:txBody>
      </p:sp>
      <p:sp>
        <p:nvSpPr>
          <p:cNvPr id="3" name="Content Placeholder 2"/>
          <p:cNvSpPr>
            <a:spLocks noGrp="1"/>
          </p:cNvSpPr>
          <p:nvPr>
            <p:ph idx="1"/>
          </p:nvPr>
        </p:nvSpPr>
        <p:spPr/>
        <p:txBody>
          <a:bodyPr/>
          <a:lstStyle/>
          <a:p>
            <a:pPr marL="0" indent="0" algn="ctr">
              <a:buNone/>
            </a:pPr>
            <a:r>
              <a:rPr lang="en-US" dirty="0" smtClean="0"/>
              <a:t>Chris Trahan</a:t>
            </a:r>
            <a:endParaRPr lang="en-US" dirty="0"/>
          </a:p>
        </p:txBody>
      </p:sp>
    </p:spTree>
    <p:extLst>
      <p:ext uri="{BB962C8B-B14F-4D97-AF65-F5344CB8AC3E}">
        <p14:creationId xmlns:p14="http://schemas.microsoft.com/office/powerpoint/2010/main" val="3554049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019055"/>
          </a:xfrm>
        </p:spPr>
        <p:txBody>
          <a:bodyPr/>
          <a:lstStyle/>
          <a:p>
            <a:r>
              <a:rPr lang="en-US" dirty="0" smtClean="0"/>
              <a:t>Stand-Down 10-Day Plan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295400"/>
            <a:ext cx="3837349" cy="495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724400" y="1905000"/>
            <a:ext cx="4267200" cy="2585323"/>
          </a:xfrm>
          <a:prstGeom prst="rect">
            <a:avLst/>
          </a:prstGeom>
          <a:noFill/>
        </p:spPr>
        <p:txBody>
          <a:bodyPr wrap="square" rtlCol="0">
            <a:spAutoFit/>
          </a:bodyPr>
          <a:lstStyle/>
          <a:p>
            <a:r>
              <a:rPr lang="en-US" dirty="0" smtClean="0"/>
              <a:t>Print formatted PDF:</a:t>
            </a:r>
          </a:p>
          <a:p>
            <a:r>
              <a:rPr lang="en-US" dirty="0" smtClean="0">
                <a:hlinkClick r:id="rId3"/>
              </a:rPr>
              <a:t>http</a:t>
            </a:r>
            <a:r>
              <a:rPr lang="en-US" dirty="0">
                <a:hlinkClick r:id="rId3"/>
              </a:rPr>
              <a:t>://</a:t>
            </a:r>
            <a:r>
              <a:rPr lang="en-US" dirty="0" smtClean="0">
                <a:hlinkClick r:id="rId3"/>
              </a:rPr>
              <a:t>stopconstructionfalls.com/wp-content/uploads/2015/03/2015-Stand-Down-10-Day-Plan.pdf</a:t>
            </a:r>
            <a:endParaRPr lang="en-US" dirty="0" smtClean="0"/>
          </a:p>
          <a:p>
            <a:endParaRPr lang="en-US" dirty="0"/>
          </a:p>
          <a:p>
            <a:r>
              <a:rPr lang="en-US" dirty="0" smtClean="0"/>
              <a:t>Webpage:</a:t>
            </a:r>
          </a:p>
          <a:p>
            <a:r>
              <a:rPr lang="en-US" dirty="0">
                <a:hlinkClick r:id="rId4"/>
              </a:rPr>
              <a:t>http://stopconstructionfalls.com/?</a:t>
            </a:r>
            <a:r>
              <a:rPr lang="en-US" dirty="0" smtClean="0">
                <a:hlinkClick r:id="rId4"/>
              </a:rPr>
              <a:t>page_id=1831</a:t>
            </a:r>
            <a:endParaRPr lang="en-US" dirty="0" smtClean="0"/>
          </a:p>
          <a:p>
            <a:endParaRPr lang="en-US" dirty="0"/>
          </a:p>
        </p:txBody>
      </p:sp>
    </p:spTree>
    <p:extLst>
      <p:ext uri="{BB962C8B-B14F-4D97-AF65-F5344CB8AC3E}">
        <p14:creationId xmlns:p14="http://schemas.microsoft.com/office/powerpoint/2010/main" val="712368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19055"/>
          </a:xfrm>
        </p:spPr>
        <p:txBody>
          <a:bodyPr/>
          <a:lstStyle/>
          <a:p>
            <a:r>
              <a:rPr lang="en-US" dirty="0" smtClean="0"/>
              <a:t>Hardhat Stickers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2209800"/>
            <a:ext cx="2338296" cy="233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0" y="5029200"/>
            <a:ext cx="4800600" cy="369332"/>
          </a:xfrm>
          <a:prstGeom prst="rect">
            <a:avLst/>
          </a:prstGeom>
          <a:noFill/>
        </p:spPr>
        <p:txBody>
          <a:bodyPr wrap="square" rtlCol="0">
            <a:spAutoFit/>
          </a:bodyPr>
          <a:lstStyle/>
          <a:p>
            <a:pPr algn="ctr"/>
            <a:r>
              <a:rPr lang="en-US" dirty="0" smtClean="0"/>
              <a:t>Email </a:t>
            </a:r>
            <a:r>
              <a:rPr lang="en-US" dirty="0" smtClean="0">
                <a:hlinkClick r:id="rId3"/>
              </a:rPr>
              <a:t>falls@cpwr.com</a:t>
            </a:r>
            <a:r>
              <a:rPr lang="en-US" dirty="0" smtClean="0"/>
              <a:t> to order. </a:t>
            </a:r>
            <a:endParaRPr lang="en-US" dirty="0"/>
          </a:p>
        </p:txBody>
      </p:sp>
    </p:spTree>
    <p:extLst>
      <p:ext uri="{BB962C8B-B14F-4D97-AF65-F5344CB8AC3E}">
        <p14:creationId xmlns:p14="http://schemas.microsoft.com/office/powerpoint/2010/main" val="2574557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19055"/>
          </a:xfrm>
        </p:spPr>
        <p:txBody>
          <a:bodyPr/>
          <a:lstStyle/>
          <a:p>
            <a:r>
              <a:rPr lang="en-US" dirty="0" smtClean="0"/>
              <a:t>Register Your Events with OSHA</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6006518" cy="458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743200" y="4495800"/>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01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34200" cy="609600"/>
          </a:xfrm>
        </p:spPr>
        <p:txBody>
          <a:bodyPr/>
          <a:lstStyle/>
          <a:p>
            <a:pPr algn="l"/>
            <a:r>
              <a:rPr lang="en-US" sz="3200" dirty="0" smtClean="0"/>
              <a:t>Intended Audience</a:t>
            </a:r>
            <a:endParaRPr lang="en-US" sz="3200" dirty="0"/>
          </a:p>
        </p:txBody>
      </p:sp>
      <p:sp>
        <p:nvSpPr>
          <p:cNvPr id="3" name="Content Placeholder 2"/>
          <p:cNvSpPr>
            <a:spLocks noGrp="1"/>
          </p:cNvSpPr>
          <p:nvPr>
            <p:ph idx="1"/>
          </p:nvPr>
        </p:nvSpPr>
        <p:spPr>
          <a:xfrm>
            <a:off x="493486" y="1836285"/>
            <a:ext cx="8345714" cy="2895373"/>
          </a:xfrm>
        </p:spPr>
        <p:txBody>
          <a:bodyPr>
            <a:normAutofit fontScale="92500" lnSpcReduction="10000"/>
          </a:bodyPr>
          <a:lstStyle/>
          <a:p>
            <a:r>
              <a:rPr lang="en-US" dirty="0" smtClean="0"/>
              <a:t>Primary: Small residential construction contractors</a:t>
            </a:r>
          </a:p>
          <a:p>
            <a:r>
              <a:rPr lang="en-US" dirty="0" smtClean="0"/>
              <a:t>Secondary: Supervisors and foremen for these contractors</a:t>
            </a:r>
          </a:p>
          <a:p>
            <a:r>
              <a:rPr lang="en-US" dirty="0" smtClean="0"/>
              <a:t>Tertiary: Workers for these contractors, including Spanish speakers</a:t>
            </a:r>
          </a:p>
          <a:p>
            <a:endParaRPr lang="en-US" dirty="0"/>
          </a:p>
        </p:txBody>
      </p:sp>
    </p:spTree>
    <p:extLst>
      <p:ext uri="{BB962C8B-B14F-4D97-AF65-F5344CB8AC3E}">
        <p14:creationId xmlns:p14="http://schemas.microsoft.com/office/powerpoint/2010/main" val="430592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35743"/>
          </a:xfrm>
        </p:spPr>
        <p:txBody>
          <a:bodyPr/>
          <a:lstStyle/>
          <a:p>
            <a:pPr algn="l"/>
            <a:r>
              <a:rPr lang="en-US" sz="3200" dirty="0" smtClean="0"/>
              <a:t>Why Focus on Falls?</a:t>
            </a:r>
            <a:br>
              <a:rPr lang="en-US" sz="3200" dirty="0" smtClean="0"/>
            </a:br>
            <a:r>
              <a:rPr lang="en-US" dirty="0" smtClean="0"/>
              <a:t>			</a:t>
            </a:r>
            <a:endParaRPr lang="en-US" dirty="0"/>
          </a:p>
        </p:txBody>
      </p:sp>
      <p:sp>
        <p:nvSpPr>
          <p:cNvPr id="3" name="Content Placeholder 2"/>
          <p:cNvSpPr>
            <a:spLocks noGrp="1"/>
          </p:cNvSpPr>
          <p:nvPr>
            <p:ph idx="1"/>
          </p:nvPr>
        </p:nvSpPr>
        <p:spPr>
          <a:xfrm>
            <a:off x="435430" y="1930400"/>
            <a:ext cx="8331199" cy="3788229"/>
          </a:xfrm>
        </p:spPr>
        <p:txBody>
          <a:bodyPr>
            <a:normAutofit/>
          </a:bodyPr>
          <a:lstStyle/>
          <a:p>
            <a:endParaRPr lang="en-US" dirty="0" smtClean="0"/>
          </a:p>
          <a:p>
            <a:pPr indent="0"/>
            <a:endParaRPr lang="en-US" dirty="0" smtClean="0"/>
          </a:p>
          <a:p>
            <a:endParaRPr lang="en-US" dirty="0" smtClean="0"/>
          </a:p>
        </p:txBody>
      </p:sp>
      <p:pic>
        <p:nvPicPr>
          <p:cNvPr id="9217" name="Picture 1" descr="I:\PHOTOS\Evanoff - residential falls\Hi-res photos 2012\DSC01136.2.JPG"/>
          <p:cNvPicPr>
            <a:picLocks noChangeAspect="1" noChangeArrowheads="1"/>
          </p:cNvPicPr>
          <p:nvPr/>
        </p:nvPicPr>
        <p:blipFill>
          <a:blip r:embed="rId3" cstate="print"/>
          <a:srcRect/>
          <a:stretch>
            <a:fillRect/>
          </a:stretch>
        </p:blipFill>
        <p:spPr bwMode="auto">
          <a:xfrm>
            <a:off x="464457" y="754743"/>
            <a:ext cx="8244115" cy="5254171"/>
          </a:xfrm>
          <a:prstGeom prst="rect">
            <a:avLst/>
          </a:prstGeom>
          <a:noFill/>
        </p:spPr>
      </p:pic>
    </p:spTree>
    <p:extLst>
      <p:ext uri="{BB962C8B-B14F-4D97-AF65-F5344CB8AC3E}">
        <p14:creationId xmlns:p14="http://schemas.microsoft.com/office/powerpoint/2010/main" val="427321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 y="-1"/>
            <a:ext cx="9144001" cy="986971"/>
          </a:xfrm>
        </p:spPr>
        <p:txBody>
          <a:bodyPr>
            <a:noAutofit/>
          </a:bodyPr>
          <a:lstStyle/>
          <a:p>
            <a:pPr algn="l">
              <a:lnSpc>
                <a:spcPts val="3300"/>
              </a:lnSpc>
            </a:pPr>
            <a:r>
              <a:rPr lang="en-US" sz="2800" b="1" dirty="0" smtClean="0">
                <a:cs typeface="Times New Roman" pitchFamily="18" charset="0"/>
              </a:rPr>
              <a:t>Distribution of Leading Causes of Fatalities in Construction, 2010, All Employment</a:t>
            </a:r>
            <a:endParaRPr lang="en-US" sz="2800" dirty="0" smtClean="0">
              <a:solidFill>
                <a:srgbClr val="FF0000"/>
              </a:solidFill>
              <a:cs typeface="Times New Roman" pitchFamily="18" charset="0"/>
            </a:endParaRPr>
          </a:p>
        </p:txBody>
      </p:sp>
      <p:graphicFrame>
        <p:nvGraphicFramePr>
          <p:cNvPr id="7" name="Object 3"/>
          <p:cNvGraphicFramePr>
            <a:graphicFrameLocks noGrp="1" noChangeAspect="1"/>
          </p:cNvGraphicFramePr>
          <p:nvPr>
            <p:ph type="chart" idx="1"/>
            <p:extLst>
              <p:ext uri="{D42A27DB-BD31-4B8C-83A1-F6EECF244321}">
                <p14:modId xmlns:p14="http://schemas.microsoft.com/office/powerpoint/2010/main" val="1770880804"/>
              </p:ext>
            </p:extLst>
          </p:nvPr>
        </p:nvGraphicFramePr>
        <p:xfrm>
          <a:off x="381000" y="565443"/>
          <a:ext cx="8396256" cy="5624286"/>
        </p:xfrm>
        <a:graphic>
          <a:graphicData uri="http://schemas.openxmlformats.org/drawingml/2006/chart">
            <c:chart xmlns:c="http://schemas.openxmlformats.org/drawingml/2006/chart" xmlns:r="http://schemas.openxmlformats.org/officeDocument/2006/relationships" r:id="rId3"/>
          </a:graphicData>
        </a:graphic>
      </p:graphicFrame>
      <p:sp>
        <p:nvSpPr>
          <p:cNvPr id="2052" name="Text Box 4"/>
          <p:cNvSpPr txBox="1">
            <a:spLocks noChangeArrowheads="1"/>
          </p:cNvSpPr>
          <p:nvPr/>
        </p:nvSpPr>
        <p:spPr bwMode="auto">
          <a:xfrm>
            <a:off x="1371600" y="2438400"/>
            <a:ext cx="1866900" cy="338542"/>
          </a:xfrm>
          <a:prstGeom prst="rect">
            <a:avLst/>
          </a:prstGeom>
          <a:noFill/>
          <a:ln w="9525">
            <a:noFill/>
            <a:miter lim="800000"/>
            <a:headEnd/>
            <a:tailEnd/>
          </a:ln>
        </p:spPr>
        <p:txBody>
          <a:bodyPr wrap="square" lIns="91429" tIns="45714" rIns="91429" bIns="45714">
            <a:spAutoFit/>
          </a:bodyPr>
          <a:lstStyle/>
          <a:p>
            <a:pPr>
              <a:spcBef>
                <a:spcPct val="50000"/>
              </a:spcBef>
            </a:pPr>
            <a:r>
              <a:rPr lang="en-US" sz="1600" dirty="0">
                <a:latin typeface="Times New Roman" pitchFamily="18" charset="0"/>
                <a:cs typeface="Times New Roman" pitchFamily="18" charset="0"/>
              </a:rPr>
              <a:t>Exposure</a:t>
            </a:r>
            <a:r>
              <a:rPr lang="en-US" sz="1600" dirty="0">
                <a:solidFill>
                  <a:schemeClr val="bg1"/>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15.7</a:t>
            </a:r>
            <a:r>
              <a:rPr lang="en-US" sz="1600" dirty="0" smtClean="0">
                <a:solidFill>
                  <a:schemeClr val="bg1"/>
                </a:solidFill>
                <a:latin typeface="Times New Roman" pitchFamily="18" charset="0"/>
                <a:cs typeface="Times New Roman" pitchFamily="18" charset="0"/>
              </a:rPr>
              <a:t>%)</a:t>
            </a:r>
            <a:endParaRPr lang="en-US" sz="1600" dirty="0">
              <a:solidFill>
                <a:schemeClr val="bg1"/>
              </a:solidFill>
              <a:latin typeface="Times New Roman" pitchFamily="18" charset="0"/>
              <a:cs typeface="Times New Roman" pitchFamily="18" charset="0"/>
            </a:endParaRPr>
          </a:p>
        </p:txBody>
      </p:sp>
      <p:sp>
        <p:nvSpPr>
          <p:cNvPr id="2053" name="Text Box 5"/>
          <p:cNvSpPr txBox="1">
            <a:spLocks noChangeArrowheads="1"/>
          </p:cNvSpPr>
          <p:nvPr/>
        </p:nvSpPr>
        <p:spPr bwMode="auto">
          <a:xfrm>
            <a:off x="228600" y="4419600"/>
            <a:ext cx="2857500" cy="338542"/>
          </a:xfrm>
          <a:prstGeom prst="rect">
            <a:avLst/>
          </a:prstGeom>
          <a:noFill/>
          <a:ln w="9525">
            <a:noFill/>
            <a:miter lim="800000"/>
            <a:headEnd/>
            <a:tailEnd/>
          </a:ln>
        </p:spPr>
        <p:txBody>
          <a:bodyPr wrap="square" lIns="91429" tIns="45714" rIns="91429" bIns="45714">
            <a:spAutoFit/>
          </a:bodyPr>
          <a:lstStyle/>
          <a:p>
            <a:r>
              <a:rPr lang="en-US" sz="1600" dirty="0">
                <a:latin typeface="Times New Roman" pitchFamily="18" charset="0"/>
                <a:cs typeface="Times New Roman" pitchFamily="18" charset="0"/>
              </a:rPr>
              <a:t>Contact</a:t>
            </a:r>
            <a:r>
              <a:rPr lang="en-US" sz="1600" dirty="0">
                <a:solidFill>
                  <a:schemeClr val="bg1"/>
                </a:solidFill>
                <a:latin typeface="Times New Roman" pitchFamily="18" charset="0"/>
                <a:cs typeface="Times New Roman" pitchFamily="18" charset="0"/>
              </a:rPr>
              <a:t> </a:t>
            </a:r>
            <a:r>
              <a:rPr lang="en-US" sz="1600" dirty="0" smtClean="0">
                <a:solidFill>
                  <a:schemeClr val="bg1"/>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with/ </a:t>
            </a:r>
            <a:r>
              <a:rPr lang="en-US" sz="1600" dirty="0">
                <a:latin typeface="Times New Roman" pitchFamily="18" charset="0"/>
                <a:cs typeface="Times New Roman" pitchFamily="18" charset="0"/>
              </a:rPr>
              <a:t>objects</a:t>
            </a:r>
            <a:r>
              <a:rPr lang="en-US" sz="1600" dirty="0">
                <a:solidFill>
                  <a:schemeClr val="bg1"/>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17.6</a:t>
            </a:r>
            <a:r>
              <a:rPr lang="en-US" sz="1600" dirty="0" smtClean="0">
                <a:solidFill>
                  <a:schemeClr val="bg1"/>
                </a:solidFill>
                <a:latin typeface="Times New Roman" pitchFamily="18" charset="0"/>
                <a:cs typeface="Times New Roman" pitchFamily="18" charset="0"/>
              </a:rPr>
              <a:t>%)</a:t>
            </a:r>
            <a:endParaRPr lang="en-US" sz="1600" dirty="0">
              <a:solidFill>
                <a:schemeClr val="bg1"/>
              </a:solidFill>
              <a:latin typeface="Times New Roman" pitchFamily="18" charset="0"/>
              <a:cs typeface="Times New Roman" pitchFamily="18" charset="0"/>
            </a:endParaRPr>
          </a:p>
        </p:txBody>
      </p:sp>
      <p:sp>
        <p:nvSpPr>
          <p:cNvPr id="2054" name="Text Box 6"/>
          <p:cNvSpPr txBox="1">
            <a:spLocks noChangeArrowheads="1"/>
          </p:cNvSpPr>
          <p:nvPr/>
        </p:nvSpPr>
        <p:spPr bwMode="auto">
          <a:xfrm>
            <a:off x="6455228" y="5424714"/>
            <a:ext cx="2476500" cy="338542"/>
          </a:xfrm>
          <a:prstGeom prst="rect">
            <a:avLst/>
          </a:prstGeom>
          <a:noFill/>
          <a:ln w="9525">
            <a:noFill/>
            <a:miter lim="800000"/>
            <a:headEnd/>
            <a:tailEnd/>
          </a:ln>
        </p:spPr>
        <p:txBody>
          <a:bodyPr wrap="square" lIns="91429" tIns="45714" rIns="91429" bIns="45714">
            <a:spAutoFit/>
          </a:bodyPr>
          <a:lstStyle/>
          <a:p>
            <a:pPr>
              <a:spcBef>
                <a:spcPct val="50000"/>
              </a:spcBef>
            </a:pPr>
            <a:r>
              <a:rPr lang="en-US" sz="1600" dirty="0">
                <a:latin typeface="Times New Roman" pitchFamily="18" charset="0"/>
                <a:cs typeface="Times New Roman" pitchFamily="18" charset="0"/>
              </a:rPr>
              <a:t>Transportation (</a:t>
            </a:r>
            <a:r>
              <a:rPr lang="en-US" sz="1600" dirty="0" smtClean="0">
                <a:latin typeface="Times New Roman" pitchFamily="18" charset="0"/>
                <a:cs typeface="Times New Roman" pitchFamily="18" charset="0"/>
              </a:rPr>
              <a:t>26.1%)</a:t>
            </a:r>
            <a:endParaRPr lang="en-US" sz="1600" dirty="0">
              <a:latin typeface="Times New Roman" pitchFamily="18" charset="0"/>
              <a:cs typeface="Times New Roman" pitchFamily="18" charset="0"/>
            </a:endParaRPr>
          </a:p>
        </p:txBody>
      </p:sp>
      <p:sp>
        <p:nvSpPr>
          <p:cNvPr id="2" name="TextBox 1"/>
          <p:cNvSpPr txBox="1"/>
          <p:nvPr/>
        </p:nvSpPr>
        <p:spPr>
          <a:xfrm>
            <a:off x="0" y="5943600"/>
            <a:ext cx="7762766" cy="369332"/>
          </a:xfrm>
          <a:prstGeom prst="rect">
            <a:avLst/>
          </a:prstGeom>
          <a:noFill/>
        </p:spPr>
        <p:txBody>
          <a:bodyPr wrap="none" rtlCol="0">
            <a:spAutoFit/>
          </a:bodyPr>
          <a:lstStyle/>
          <a:p>
            <a:r>
              <a:rPr lang="en-US" sz="1800" b="1" dirty="0" smtClean="0">
                <a:solidFill>
                  <a:srgbClr val="FF9900"/>
                </a:solidFill>
                <a:latin typeface="+mn-lt"/>
              </a:rPr>
              <a:t> Source:  </a:t>
            </a:r>
            <a:r>
              <a:rPr lang="en-US" sz="1800" b="1" i="1" dirty="0" smtClean="0">
                <a:solidFill>
                  <a:srgbClr val="FF9900"/>
                </a:solidFill>
                <a:latin typeface="+mn-lt"/>
              </a:rPr>
              <a:t>The Construction Chart Book, </a:t>
            </a:r>
            <a:r>
              <a:rPr lang="en-US" sz="1800" b="1" dirty="0" smtClean="0">
                <a:solidFill>
                  <a:srgbClr val="FF9900"/>
                </a:solidFill>
                <a:latin typeface="+mn-lt"/>
              </a:rPr>
              <a:t>Fifth Edition, CPWR 2013 using BLS data. </a:t>
            </a:r>
            <a:endParaRPr lang="en-US" sz="1800" b="1" dirty="0">
              <a:solidFill>
                <a:srgbClr val="FF9900"/>
              </a:solidFill>
              <a:latin typeface="+mn-lt"/>
            </a:endParaRPr>
          </a:p>
        </p:txBody>
      </p:sp>
    </p:spTree>
    <p:extLst>
      <p:ext uri="{BB962C8B-B14F-4D97-AF65-F5344CB8AC3E}">
        <p14:creationId xmlns:p14="http://schemas.microsoft.com/office/powerpoint/2010/main" val="4129956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type="chart" idx="1"/>
            <p:extLst>
              <p:ext uri="{D42A27DB-BD31-4B8C-83A1-F6EECF244321}">
                <p14:modId xmlns:p14="http://schemas.microsoft.com/office/powerpoint/2010/main" val="2631727812"/>
              </p:ext>
            </p:extLst>
          </p:nvPr>
        </p:nvGraphicFramePr>
        <p:xfrm>
          <a:off x="152400" y="499116"/>
          <a:ext cx="8694059" cy="547684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 y="-1"/>
            <a:ext cx="8490857" cy="1175657"/>
          </a:xfrm>
          <a:prstGeom prst="rect">
            <a:avLst/>
          </a:prstGeom>
        </p:spPr>
        <p:txBody>
          <a:bodyPr/>
          <a:lstStyle/>
          <a:p>
            <a:pPr marL="0" marR="0" lvl="0" indent="0" algn="l" defTabSz="914400" rtl="0" eaLnBrk="1" fontAlgn="base" latinLnBrk="0" hangingPunct="1">
              <a:lnSpc>
                <a:spcPts val="3400"/>
              </a:lnSpc>
              <a:spcBef>
                <a:spcPct val="0"/>
              </a:spcBef>
              <a:spcAft>
                <a:spcPct val="0"/>
              </a:spcAft>
              <a:buClrTx/>
              <a:buSzTx/>
              <a:buFontTx/>
              <a:buNone/>
              <a:tabLst/>
              <a:defRPr/>
            </a:pPr>
            <a:r>
              <a:rPr kumimoji="0" lang="en-US" sz="3200" b="1" i="0" u="none" strike="noStrike" kern="0" cap="none" spc="0" normalizeH="0" baseline="0" noProof="0" dirty="0" smtClean="0">
                <a:ln>
                  <a:noFill/>
                </a:ln>
                <a:effectLst/>
                <a:uLnTx/>
                <a:uFillTx/>
                <a:latin typeface="Univers 57 Condensed"/>
                <a:ea typeface="+mj-ea"/>
                <a:cs typeface="+mj-cs"/>
              </a:rPr>
              <a:t/>
            </a:r>
            <a:br>
              <a:rPr kumimoji="0" lang="en-US" sz="3200" b="1" i="0" u="none" strike="noStrike" kern="0" cap="none" spc="0" normalizeH="0" baseline="0" noProof="0" dirty="0" smtClean="0">
                <a:ln>
                  <a:noFill/>
                </a:ln>
                <a:effectLst/>
                <a:uLnTx/>
                <a:uFillTx/>
                <a:latin typeface="Univers 57 Condensed"/>
                <a:ea typeface="+mj-ea"/>
                <a:cs typeface="+mj-cs"/>
              </a:rPr>
            </a:br>
            <a:r>
              <a:rPr kumimoji="0" lang="en-US" sz="3200" b="1" i="0" u="none" strike="noStrike" kern="0" cap="none" spc="0" normalizeH="0" baseline="0" noProof="0" dirty="0" smtClean="0">
                <a:ln>
                  <a:noFill/>
                </a:ln>
                <a:solidFill>
                  <a:srgbClr val="000066"/>
                </a:solidFill>
                <a:effectLst/>
                <a:uLnTx/>
                <a:uFillTx/>
                <a:latin typeface="+mj-lt"/>
                <a:ea typeface="+mj-ea"/>
                <a:cs typeface="+mj-cs"/>
              </a:rPr>
              <a:t/>
            </a:r>
            <a:br>
              <a:rPr kumimoji="0" lang="en-US" sz="3200" b="1" i="0" u="none" strike="noStrike" kern="0" cap="none" spc="0" normalizeH="0" baseline="0" noProof="0" dirty="0" smtClean="0">
                <a:ln>
                  <a:noFill/>
                </a:ln>
                <a:solidFill>
                  <a:srgbClr val="000066"/>
                </a:solidFill>
                <a:effectLst/>
                <a:uLnTx/>
                <a:uFillTx/>
                <a:latin typeface="+mj-lt"/>
                <a:ea typeface="+mj-ea"/>
                <a:cs typeface="+mj-cs"/>
              </a:rPr>
            </a:br>
            <a:r>
              <a:rPr kumimoji="0" lang="en-US" sz="3200" b="1" i="0" u="none" strike="noStrike" kern="0" cap="none" spc="0" normalizeH="0" baseline="0" noProof="0" dirty="0" smtClean="0">
                <a:ln>
                  <a:noFill/>
                </a:ln>
                <a:solidFill>
                  <a:srgbClr val="000066"/>
                </a:solidFill>
                <a:effectLst/>
                <a:uLnTx/>
                <a:uFillTx/>
                <a:latin typeface="+mj-lt"/>
                <a:ea typeface="+mj-ea"/>
                <a:cs typeface="+mj-cs"/>
              </a:rPr>
              <a:t>			</a:t>
            </a:r>
            <a:endParaRPr kumimoji="0" lang="en-US" sz="3200" b="1" i="0" u="none" strike="noStrike" kern="0" cap="none" spc="0" normalizeH="0" baseline="0" noProof="0" dirty="0">
              <a:ln>
                <a:noFill/>
              </a:ln>
              <a:solidFill>
                <a:srgbClr val="000066"/>
              </a:solidFill>
              <a:effectLst/>
              <a:uLnTx/>
              <a:uFillTx/>
              <a:latin typeface="+mj-lt"/>
              <a:ea typeface="+mj-ea"/>
              <a:cs typeface="+mj-cs"/>
            </a:endParaRPr>
          </a:p>
        </p:txBody>
      </p:sp>
      <p:sp>
        <p:nvSpPr>
          <p:cNvPr id="5" name="TextBox 4"/>
          <p:cNvSpPr txBox="1"/>
          <p:nvPr/>
        </p:nvSpPr>
        <p:spPr>
          <a:xfrm>
            <a:off x="152400" y="5943600"/>
            <a:ext cx="7848600" cy="400110"/>
          </a:xfrm>
          <a:prstGeom prst="rect">
            <a:avLst/>
          </a:prstGeom>
          <a:noFill/>
        </p:spPr>
        <p:txBody>
          <a:bodyPr wrap="square" rtlCol="0">
            <a:spAutoFit/>
          </a:bodyPr>
          <a:lstStyle/>
          <a:p>
            <a:r>
              <a:rPr lang="en-US" sz="1000" dirty="0" smtClean="0">
                <a:latin typeface="Times New Roman" pitchFamily="18" charset="0"/>
                <a:cs typeface="Times New Roman" pitchFamily="18" charset="0"/>
              </a:rPr>
              <a:t>This research was conducted with restricted access to Bureau of Labor Statistics (BLS) data.  The views expressed here do not necessarily reflect the views of the BLS.</a:t>
            </a:r>
            <a:endParaRPr lang="en-US" sz="1000" dirty="0">
              <a:latin typeface="Times New Roman" pitchFamily="18" charset="0"/>
              <a:cs typeface="Times New Roman" pitchFamily="18" charset="0"/>
            </a:endParaRPr>
          </a:p>
        </p:txBody>
      </p:sp>
      <p:sp>
        <p:nvSpPr>
          <p:cNvPr id="7" name="TextBox 6"/>
          <p:cNvSpPr txBox="1"/>
          <p:nvPr/>
        </p:nvSpPr>
        <p:spPr>
          <a:xfrm>
            <a:off x="0" y="5638800"/>
            <a:ext cx="7762766" cy="369332"/>
          </a:xfrm>
          <a:prstGeom prst="rect">
            <a:avLst/>
          </a:prstGeom>
          <a:noFill/>
        </p:spPr>
        <p:txBody>
          <a:bodyPr wrap="none" rtlCol="0">
            <a:spAutoFit/>
          </a:bodyPr>
          <a:lstStyle/>
          <a:p>
            <a:r>
              <a:rPr lang="en-US" sz="1800" b="1" dirty="0" smtClean="0">
                <a:solidFill>
                  <a:srgbClr val="FF9900"/>
                </a:solidFill>
                <a:latin typeface="+mn-lt"/>
              </a:rPr>
              <a:t> Source:  </a:t>
            </a:r>
            <a:r>
              <a:rPr lang="en-US" sz="1800" b="1" i="1" dirty="0" smtClean="0">
                <a:solidFill>
                  <a:srgbClr val="FF9900"/>
                </a:solidFill>
                <a:latin typeface="+mn-lt"/>
              </a:rPr>
              <a:t>The Construction Chart Book, </a:t>
            </a:r>
            <a:r>
              <a:rPr lang="en-US" sz="1800" b="1" dirty="0" smtClean="0">
                <a:solidFill>
                  <a:srgbClr val="FF9900"/>
                </a:solidFill>
                <a:latin typeface="+mn-lt"/>
              </a:rPr>
              <a:t>Fifth Edition, CPWR 2013 using BLS data. </a:t>
            </a:r>
            <a:endParaRPr lang="en-US" sz="1800" b="1" dirty="0">
              <a:solidFill>
                <a:srgbClr val="FF9900"/>
              </a:solidFill>
              <a:latin typeface="+mn-lt"/>
            </a:endParaRPr>
          </a:p>
        </p:txBody>
      </p:sp>
      <p:sp>
        <p:nvSpPr>
          <p:cNvPr id="8" name="Rectangle 7"/>
          <p:cNvSpPr/>
          <p:nvPr/>
        </p:nvSpPr>
        <p:spPr>
          <a:xfrm>
            <a:off x="0" y="0"/>
            <a:ext cx="9144000" cy="964367"/>
          </a:xfrm>
          <a:prstGeom prst="rect">
            <a:avLst/>
          </a:prstGeom>
        </p:spPr>
        <p:txBody>
          <a:bodyPr wrap="square">
            <a:spAutoFit/>
          </a:bodyPr>
          <a:lstStyle/>
          <a:p>
            <a:pPr>
              <a:lnSpc>
                <a:spcPts val="3400"/>
              </a:lnSpc>
            </a:pPr>
            <a:r>
              <a:rPr lang="en-US" sz="2800" b="1" kern="0" dirty="0" smtClean="0">
                <a:latin typeface="Univers 57 Condensed"/>
              </a:rPr>
              <a:t>Top Killers among Falls in Construction, 2008-2010, All Employment</a:t>
            </a:r>
            <a:endParaRPr lang="en-US" sz="2800" dirty="0"/>
          </a:p>
        </p:txBody>
      </p:sp>
    </p:spTree>
    <p:extLst>
      <p:ext uri="{BB962C8B-B14F-4D97-AF65-F5344CB8AC3E}">
        <p14:creationId xmlns:p14="http://schemas.microsoft.com/office/powerpoint/2010/main" val="2346153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0" y="0"/>
            <a:ext cx="9144000" cy="1371600"/>
          </a:xfrm>
        </p:spPr>
        <p:txBody>
          <a:bodyPr/>
          <a:lstStyle/>
          <a:p>
            <a:pPr algn="l"/>
            <a:r>
              <a:rPr lang="en-US" sz="2800" b="1" dirty="0" smtClean="0"/>
              <a:t>Top Causes of Nonfatal Injuries from Falls resulting in Days Away </a:t>
            </a:r>
            <a:r>
              <a:rPr lang="en-US" sz="2800" b="1" dirty="0"/>
              <a:t>from </a:t>
            </a:r>
            <a:r>
              <a:rPr lang="en-US" sz="2800" b="1" dirty="0" smtClean="0"/>
              <a:t>Work in Construction</a:t>
            </a:r>
            <a:r>
              <a:rPr lang="en-US" sz="2800" b="1" dirty="0"/>
              <a:t>, </a:t>
            </a:r>
            <a:r>
              <a:rPr lang="en-US" sz="2800" b="1" dirty="0" smtClean="0"/>
              <a:t>2010, Private, Wage &amp; Salary workers</a:t>
            </a:r>
            <a:endParaRPr lang="en-US" sz="2800" dirty="0"/>
          </a:p>
        </p:txBody>
      </p:sp>
      <p:graphicFrame>
        <p:nvGraphicFramePr>
          <p:cNvPr id="9" name="Object 2"/>
          <p:cNvGraphicFramePr>
            <a:graphicFrameLocks noGrp="1" noChangeAspect="1"/>
          </p:cNvGraphicFramePr>
          <p:nvPr>
            <p:ph type="chart" idx="1"/>
            <p:extLst>
              <p:ext uri="{D42A27DB-BD31-4B8C-83A1-F6EECF244321}">
                <p14:modId xmlns:p14="http://schemas.microsoft.com/office/powerpoint/2010/main" val="2437919500"/>
              </p:ext>
            </p:extLst>
          </p:nvPr>
        </p:nvGraphicFramePr>
        <p:xfrm>
          <a:off x="152400" y="914400"/>
          <a:ext cx="83185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92196" name="Text Box 4"/>
          <p:cNvSpPr txBox="1">
            <a:spLocks noChangeArrowheads="1"/>
          </p:cNvSpPr>
          <p:nvPr/>
        </p:nvSpPr>
        <p:spPr bwMode="auto">
          <a:xfrm>
            <a:off x="457200" y="3581400"/>
            <a:ext cx="2819400" cy="369320"/>
          </a:xfrm>
          <a:prstGeom prst="rect">
            <a:avLst/>
          </a:prstGeom>
          <a:noFill/>
          <a:ln w="9525">
            <a:noFill/>
            <a:miter lim="800000"/>
            <a:headEnd/>
            <a:tailEnd/>
          </a:ln>
          <a:effectLst/>
        </p:spPr>
        <p:txBody>
          <a:bodyPr wrap="square" lIns="91429" tIns="45714" rIns="91429" bIns="45714">
            <a:spAutoFit/>
          </a:bodyPr>
          <a:lstStyle/>
          <a:p>
            <a:pPr algn="r">
              <a:spcBef>
                <a:spcPct val="50000"/>
              </a:spcBef>
            </a:pPr>
            <a:r>
              <a:rPr lang="en-US" sz="1800" b="1" dirty="0">
                <a:latin typeface="Arial" panose="020B0604020202020204" pitchFamily="34" charset="0"/>
                <a:cs typeface="Arial" panose="020B0604020202020204" pitchFamily="34" charset="0"/>
              </a:rPr>
              <a:t>From scaffold </a:t>
            </a:r>
            <a:r>
              <a:rPr lang="en-US" sz="1800" b="1" dirty="0" smtClean="0">
                <a:latin typeface="Arial" panose="020B0604020202020204" pitchFamily="34" charset="0"/>
                <a:cs typeface="Arial" panose="020B0604020202020204" pitchFamily="34" charset="0"/>
              </a:rPr>
              <a:t>(3.6%)</a:t>
            </a:r>
            <a:endParaRPr lang="en-US" sz="1800" b="1" dirty="0">
              <a:latin typeface="Arial" panose="020B0604020202020204" pitchFamily="34" charset="0"/>
              <a:cs typeface="Arial" panose="020B0604020202020204" pitchFamily="34" charset="0"/>
            </a:endParaRPr>
          </a:p>
        </p:txBody>
      </p:sp>
      <p:sp>
        <p:nvSpPr>
          <p:cNvPr id="392197" name="Text Box 5"/>
          <p:cNvSpPr txBox="1">
            <a:spLocks noChangeArrowheads="1"/>
          </p:cNvSpPr>
          <p:nvPr/>
        </p:nvSpPr>
        <p:spPr bwMode="auto">
          <a:xfrm>
            <a:off x="990600" y="4876800"/>
            <a:ext cx="2743200" cy="369320"/>
          </a:xfrm>
          <a:prstGeom prst="rect">
            <a:avLst/>
          </a:prstGeom>
          <a:noFill/>
          <a:ln w="9525">
            <a:noFill/>
            <a:miter lim="800000"/>
            <a:headEnd/>
            <a:tailEnd/>
          </a:ln>
          <a:effectLst/>
        </p:spPr>
        <p:txBody>
          <a:bodyPr wrap="square" lIns="91429" tIns="45714" rIns="91429" bIns="45714">
            <a:spAutoFit/>
          </a:bodyPr>
          <a:lstStyle/>
          <a:p>
            <a:pPr>
              <a:spcBef>
                <a:spcPct val="50000"/>
              </a:spcBef>
            </a:pPr>
            <a:r>
              <a:rPr lang="en-US" sz="1800" b="1" dirty="0">
                <a:latin typeface="Arial" panose="020B0604020202020204" pitchFamily="34" charset="0"/>
                <a:cs typeface="Arial" panose="020B0604020202020204" pitchFamily="34" charset="0"/>
              </a:rPr>
              <a:t>From roof </a:t>
            </a:r>
            <a:r>
              <a:rPr lang="en-US" sz="1800" b="1" dirty="0" smtClean="0">
                <a:latin typeface="Arial" panose="020B0604020202020204" pitchFamily="34" charset="0"/>
                <a:cs typeface="Arial" panose="020B0604020202020204" pitchFamily="34" charset="0"/>
              </a:rPr>
              <a:t>(7.3%)</a:t>
            </a:r>
            <a:endParaRPr lang="en-US" sz="1800" b="1" dirty="0">
              <a:latin typeface="Arial" panose="020B0604020202020204" pitchFamily="34" charset="0"/>
              <a:cs typeface="Arial" panose="020B0604020202020204" pitchFamily="34" charset="0"/>
            </a:endParaRPr>
          </a:p>
        </p:txBody>
      </p:sp>
      <p:sp>
        <p:nvSpPr>
          <p:cNvPr id="392198" name="Text Box 6"/>
          <p:cNvSpPr txBox="1">
            <a:spLocks noChangeArrowheads="1"/>
          </p:cNvSpPr>
          <p:nvPr/>
        </p:nvSpPr>
        <p:spPr bwMode="auto">
          <a:xfrm>
            <a:off x="3429000" y="5867400"/>
            <a:ext cx="2819400" cy="369320"/>
          </a:xfrm>
          <a:prstGeom prst="rect">
            <a:avLst/>
          </a:prstGeom>
          <a:noFill/>
          <a:ln w="9525">
            <a:noFill/>
            <a:miter lim="800000"/>
            <a:headEnd/>
            <a:tailEnd/>
          </a:ln>
          <a:effectLst/>
        </p:spPr>
        <p:txBody>
          <a:bodyPr wrap="square" lIns="91429" tIns="45714" rIns="91429" bIns="45714">
            <a:spAutoFit/>
          </a:bodyPr>
          <a:lstStyle/>
          <a:p>
            <a:r>
              <a:rPr lang="en-US" sz="1800" b="1" dirty="0">
                <a:latin typeface="Arial" panose="020B0604020202020204" pitchFamily="34" charset="0"/>
                <a:cs typeface="Arial" panose="020B0604020202020204" pitchFamily="34" charset="0"/>
              </a:rPr>
              <a:t>From ladder (</a:t>
            </a:r>
            <a:r>
              <a:rPr lang="en-US" sz="1800" b="1" dirty="0" smtClean="0">
                <a:latin typeface="Arial" panose="020B0604020202020204" pitchFamily="34" charset="0"/>
                <a:cs typeface="Arial" panose="020B0604020202020204" pitchFamily="34" charset="0"/>
              </a:rPr>
              <a:t>22.9%)</a:t>
            </a:r>
            <a:endParaRPr lang="en-US" sz="1800" b="1" dirty="0">
              <a:latin typeface="Arial" panose="020B0604020202020204" pitchFamily="34" charset="0"/>
              <a:cs typeface="Arial" panose="020B0604020202020204" pitchFamily="34" charset="0"/>
            </a:endParaRPr>
          </a:p>
        </p:txBody>
      </p:sp>
      <p:sp>
        <p:nvSpPr>
          <p:cNvPr id="392199" name="Text Box 7"/>
          <p:cNvSpPr txBox="1">
            <a:spLocks noChangeArrowheads="1"/>
          </p:cNvSpPr>
          <p:nvPr/>
        </p:nvSpPr>
        <p:spPr bwMode="auto">
          <a:xfrm>
            <a:off x="6477000" y="2514600"/>
            <a:ext cx="2362200" cy="369320"/>
          </a:xfrm>
          <a:prstGeom prst="rect">
            <a:avLst/>
          </a:prstGeom>
          <a:noFill/>
          <a:ln w="9525">
            <a:noFill/>
            <a:miter lim="800000"/>
            <a:headEnd/>
            <a:tailEnd/>
          </a:ln>
          <a:effectLst/>
        </p:spPr>
        <p:txBody>
          <a:bodyPr wrap="square" lIns="91429" tIns="45714" rIns="91429" bIns="45714">
            <a:spAutoFit/>
          </a:bodyPr>
          <a:lstStyle/>
          <a:p>
            <a:pPr>
              <a:spcBef>
                <a:spcPct val="50000"/>
              </a:spcBef>
            </a:pPr>
            <a:r>
              <a:rPr lang="en-US" sz="1800" dirty="0"/>
              <a:t>On same level (</a:t>
            </a:r>
            <a:r>
              <a:rPr lang="en-US" sz="1800" dirty="0" smtClean="0"/>
              <a:t>39.5%)</a:t>
            </a:r>
            <a:endParaRPr lang="en-US" sz="1800" dirty="0"/>
          </a:p>
        </p:txBody>
      </p:sp>
      <p:sp>
        <p:nvSpPr>
          <p:cNvPr id="392200" name="Text Box 8"/>
          <p:cNvSpPr txBox="1">
            <a:spLocks noChangeArrowheads="1"/>
          </p:cNvSpPr>
          <p:nvPr/>
        </p:nvSpPr>
        <p:spPr bwMode="auto">
          <a:xfrm>
            <a:off x="2133600" y="2438400"/>
            <a:ext cx="1600200" cy="369320"/>
          </a:xfrm>
          <a:prstGeom prst="rect">
            <a:avLst/>
          </a:prstGeom>
          <a:noFill/>
          <a:ln w="9525">
            <a:noFill/>
            <a:miter lim="800000"/>
            <a:headEnd/>
            <a:tailEnd/>
          </a:ln>
          <a:effectLst/>
        </p:spPr>
        <p:txBody>
          <a:bodyPr lIns="91429" tIns="45714" rIns="91429" bIns="45714">
            <a:spAutoFit/>
          </a:bodyPr>
          <a:lstStyle/>
          <a:p>
            <a:pPr>
              <a:spcBef>
                <a:spcPct val="50000"/>
              </a:spcBef>
            </a:pPr>
            <a:r>
              <a:rPr lang="en-US" sz="1800" dirty="0"/>
              <a:t>Other (</a:t>
            </a:r>
            <a:r>
              <a:rPr lang="en-US" sz="1800" dirty="0" smtClean="0"/>
              <a:t>20.9%)</a:t>
            </a:r>
            <a:endParaRPr lang="en-US" sz="1800" dirty="0"/>
          </a:p>
        </p:txBody>
      </p:sp>
    </p:spTree>
    <p:extLst>
      <p:ext uri="{BB962C8B-B14F-4D97-AF65-F5344CB8AC3E}">
        <p14:creationId xmlns:p14="http://schemas.microsoft.com/office/powerpoint/2010/main" val="2671823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51" name="Rectangle 7"/>
          <p:cNvSpPr>
            <a:spLocks noGrp="1" noChangeArrowheads="1"/>
          </p:cNvSpPr>
          <p:nvPr>
            <p:ph type="title"/>
          </p:nvPr>
        </p:nvSpPr>
        <p:spPr>
          <a:xfrm>
            <a:off x="30163" y="76200"/>
            <a:ext cx="9144000" cy="1143000"/>
          </a:xfrm>
        </p:spPr>
        <p:txBody>
          <a:bodyPr/>
          <a:lstStyle/>
          <a:p>
            <a:pPr algn="l">
              <a:lnSpc>
                <a:spcPts val="3200"/>
              </a:lnSpc>
              <a:spcBef>
                <a:spcPts val="0"/>
              </a:spcBef>
            </a:pPr>
            <a:r>
              <a:rPr lang="en-US" sz="2800" b="1" dirty="0" smtClean="0"/>
              <a:t>Fatalities from Falls in Construction, by Establishment Size, 2008-2010, Wage &amp; Salary Workers</a:t>
            </a:r>
            <a:endParaRPr lang="en-US" altLang="zh-CN" sz="2800" dirty="0">
              <a:ea typeface="宋体" pitchFamily="2" charset="-122"/>
            </a:endParaRPr>
          </a:p>
        </p:txBody>
      </p:sp>
      <p:graphicFrame>
        <p:nvGraphicFramePr>
          <p:cNvPr id="5" name="Object 2"/>
          <p:cNvGraphicFramePr>
            <a:graphicFrameLocks noGrp="1" noChangeAspect="1"/>
          </p:cNvGraphicFramePr>
          <p:nvPr>
            <p:ph sz="half" idx="2"/>
            <p:extLst>
              <p:ext uri="{D42A27DB-BD31-4B8C-83A1-F6EECF244321}">
                <p14:modId xmlns:p14="http://schemas.microsoft.com/office/powerpoint/2010/main" val="1195821787"/>
              </p:ext>
            </p:extLst>
          </p:nvPr>
        </p:nvGraphicFramePr>
        <p:xfrm>
          <a:off x="381000" y="457201"/>
          <a:ext cx="8763000" cy="51860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 y="5943600"/>
            <a:ext cx="7848600" cy="400110"/>
          </a:xfrm>
          <a:prstGeom prst="rect">
            <a:avLst/>
          </a:prstGeom>
          <a:noFill/>
        </p:spPr>
        <p:txBody>
          <a:bodyPr wrap="square" rtlCol="0">
            <a:spAutoFit/>
          </a:bodyPr>
          <a:lstStyle/>
          <a:p>
            <a:r>
              <a:rPr lang="en-US" sz="1000" dirty="0" smtClean="0">
                <a:latin typeface="Times New Roman" pitchFamily="18" charset="0"/>
                <a:cs typeface="Times New Roman" pitchFamily="18" charset="0"/>
              </a:rPr>
              <a:t>This research was conducted with restricted access to Bureau of Labor Statistics (BLS) data.  The views expressed here do not necessarily reflect the views of the BLS.</a:t>
            </a:r>
            <a:endParaRPr lang="en-US" sz="1000" dirty="0">
              <a:latin typeface="Times New Roman" pitchFamily="18" charset="0"/>
              <a:cs typeface="Times New Roman" pitchFamily="18" charset="0"/>
            </a:endParaRPr>
          </a:p>
        </p:txBody>
      </p:sp>
      <p:sp>
        <p:nvSpPr>
          <p:cNvPr id="7" name="TextBox 6"/>
          <p:cNvSpPr txBox="1"/>
          <p:nvPr/>
        </p:nvSpPr>
        <p:spPr>
          <a:xfrm>
            <a:off x="0" y="5715000"/>
            <a:ext cx="7762766" cy="369332"/>
          </a:xfrm>
          <a:prstGeom prst="rect">
            <a:avLst/>
          </a:prstGeom>
          <a:noFill/>
        </p:spPr>
        <p:txBody>
          <a:bodyPr wrap="none" rtlCol="0">
            <a:spAutoFit/>
          </a:bodyPr>
          <a:lstStyle/>
          <a:p>
            <a:r>
              <a:rPr lang="en-US" sz="1800" b="1" dirty="0" smtClean="0">
                <a:solidFill>
                  <a:srgbClr val="FF9900"/>
                </a:solidFill>
                <a:latin typeface="+mn-lt"/>
              </a:rPr>
              <a:t> Source:  </a:t>
            </a:r>
            <a:r>
              <a:rPr lang="en-US" sz="1800" b="1" i="1" dirty="0" smtClean="0">
                <a:solidFill>
                  <a:srgbClr val="FF9900"/>
                </a:solidFill>
                <a:latin typeface="+mn-lt"/>
              </a:rPr>
              <a:t>The Construction Chart Book, </a:t>
            </a:r>
            <a:r>
              <a:rPr lang="en-US" sz="1800" b="1" dirty="0" smtClean="0">
                <a:solidFill>
                  <a:srgbClr val="FF9900"/>
                </a:solidFill>
                <a:latin typeface="+mn-lt"/>
              </a:rPr>
              <a:t>Fifth Edition, CPWR 2013 using BLS data. </a:t>
            </a:r>
            <a:endParaRPr lang="en-US" sz="1800" b="1" dirty="0">
              <a:solidFill>
                <a:srgbClr val="FF9900"/>
              </a:solidFill>
              <a:latin typeface="+mn-lt"/>
            </a:endParaRPr>
          </a:p>
        </p:txBody>
      </p:sp>
    </p:spTree>
    <p:extLst>
      <p:ext uri="{BB962C8B-B14F-4D97-AF65-F5344CB8AC3E}">
        <p14:creationId xmlns:p14="http://schemas.microsoft.com/office/powerpoint/2010/main" val="805713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template">
  <a:themeElements>
    <a:clrScheme name="new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TotalTime>
  <Words>2172</Words>
  <Application>Microsoft Office PowerPoint</Application>
  <PresentationFormat>On-screen Show (4:3)</PresentationFormat>
  <Paragraphs>352</Paragraphs>
  <Slides>36</Slides>
  <Notes>29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40" baseType="lpstr">
      <vt:lpstr>Office Theme</vt:lpstr>
      <vt:lpstr>1_Office Theme</vt:lpstr>
      <vt:lpstr>newtemplate</vt:lpstr>
      <vt:lpstr>Chart</vt:lpstr>
      <vt:lpstr>NIOSH UPDATE</vt:lpstr>
      <vt:lpstr>Construction Fall Prevention Campaign</vt:lpstr>
      <vt:lpstr>How the campaign developed</vt:lpstr>
      <vt:lpstr>Intended Audience</vt:lpstr>
      <vt:lpstr>Why Focus on Falls?    </vt:lpstr>
      <vt:lpstr>Distribution of Leading Causes of Fatalities in Construction, 2010, All Employment</vt:lpstr>
      <vt:lpstr>PowerPoint Presentation</vt:lpstr>
      <vt:lpstr>Top Causes of Nonfatal Injuries from Falls resulting in Days Away from Work in Construction, 2010, Private, Wage &amp; Salary workers</vt:lpstr>
      <vt:lpstr>Fatalities from Falls in Construction, by Establishment Size, 2008-2010, Wage &amp; Salary Workers</vt:lpstr>
      <vt:lpstr>PowerPoint Presentation</vt:lpstr>
      <vt:lpstr>Most Frequently Cited Serious Violations in Construction</vt:lpstr>
      <vt:lpstr>PowerPoint Presentation</vt:lpstr>
      <vt:lpstr>PowerPoint Presentation</vt:lpstr>
      <vt:lpstr>PowerPoint Presentation</vt:lpstr>
      <vt:lpstr>Websites  </vt:lpstr>
      <vt:lpstr>NIOSH 2014 Campaign Products</vt:lpstr>
      <vt:lpstr>PowerPoint Presentation</vt:lpstr>
      <vt:lpstr>PowerPoint Presentation</vt:lpstr>
      <vt:lpstr>PowerPoint Presentation</vt:lpstr>
      <vt:lpstr>2014 National Stand-Down</vt:lpstr>
      <vt:lpstr>2014 National Stand-Down</vt:lpstr>
      <vt:lpstr>2015 National Stand-Down  May 4-15, 2015</vt:lpstr>
      <vt:lpstr>How do You Hold a Stand-Down?</vt:lpstr>
      <vt:lpstr>OSHA Stand-Down Resources</vt:lpstr>
      <vt:lpstr>OSHA Stand-Down Resources</vt:lpstr>
      <vt:lpstr>OSHA Stand-Down Resources</vt:lpstr>
      <vt:lpstr>OSHA Stand-Down Resources</vt:lpstr>
      <vt:lpstr>After the Stand-Down</vt:lpstr>
      <vt:lpstr>                         Falls Can Be Prevented              </vt:lpstr>
      <vt:lpstr>What You and Your Locals Can Do</vt:lpstr>
      <vt:lpstr>What You and Your Locals Can Do</vt:lpstr>
      <vt:lpstr>PowerPoint Presentation</vt:lpstr>
      <vt:lpstr>CPWR UPDATE</vt:lpstr>
      <vt:lpstr>Stand-Down 10-Day Plan</vt:lpstr>
      <vt:lpstr>Hardhat Stickers</vt:lpstr>
      <vt:lpstr>Register Your Events with OSHA</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Vanessa B. (CDC/NIOSH/EID)</dc:creator>
  <cp:lastModifiedBy>Celia Voyles</cp:lastModifiedBy>
  <cp:revision>100</cp:revision>
  <dcterms:created xsi:type="dcterms:W3CDTF">2012-04-23T23:00:32Z</dcterms:created>
  <dcterms:modified xsi:type="dcterms:W3CDTF">2015-03-26T15:42:03Z</dcterms:modified>
</cp:coreProperties>
</file>